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38"/>
  </p:notesMasterIdLst>
  <p:handoutMasterIdLst>
    <p:handoutMasterId r:id="rId39"/>
  </p:handoutMasterIdLst>
  <p:sldIdLst>
    <p:sldId id="256" r:id="rId2"/>
    <p:sldId id="327" r:id="rId3"/>
    <p:sldId id="379" r:id="rId4"/>
    <p:sldId id="391" r:id="rId5"/>
    <p:sldId id="392" r:id="rId6"/>
    <p:sldId id="393" r:id="rId7"/>
    <p:sldId id="394" r:id="rId8"/>
    <p:sldId id="395" r:id="rId9"/>
    <p:sldId id="396" r:id="rId10"/>
    <p:sldId id="397" r:id="rId11"/>
    <p:sldId id="398" r:id="rId12"/>
    <p:sldId id="399" r:id="rId13"/>
    <p:sldId id="400" r:id="rId14"/>
    <p:sldId id="401" r:id="rId15"/>
    <p:sldId id="402" r:id="rId16"/>
    <p:sldId id="403" r:id="rId17"/>
    <p:sldId id="404" r:id="rId18"/>
    <p:sldId id="405" r:id="rId19"/>
    <p:sldId id="406" r:id="rId20"/>
    <p:sldId id="407" r:id="rId21"/>
    <p:sldId id="408" r:id="rId22"/>
    <p:sldId id="409" r:id="rId23"/>
    <p:sldId id="410" r:id="rId24"/>
    <p:sldId id="411" r:id="rId25"/>
    <p:sldId id="390" r:id="rId26"/>
    <p:sldId id="383" r:id="rId27"/>
    <p:sldId id="382" r:id="rId28"/>
    <p:sldId id="381" r:id="rId29"/>
    <p:sldId id="384" r:id="rId30"/>
    <p:sldId id="412" r:id="rId31"/>
    <p:sldId id="413" r:id="rId32"/>
    <p:sldId id="414" r:id="rId33"/>
    <p:sldId id="415" r:id="rId34"/>
    <p:sldId id="416" r:id="rId35"/>
    <p:sldId id="417" r:id="rId36"/>
    <p:sldId id="285" r:id="rId37"/>
  </p:sldIdLst>
  <p:sldSz cx="9144000" cy="6858000" type="screen4x3"/>
  <p:notesSz cx="9928225"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4C16758-23B7-4984-99B0-15D105032075}">
          <p14:sldIdLst>
            <p14:sldId id="256"/>
            <p14:sldId id="327"/>
            <p14:sldId id="379"/>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390"/>
            <p14:sldId id="383"/>
            <p14:sldId id="382"/>
            <p14:sldId id="381"/>
            <p14:sldId id="384"/>
            <p14:sldId id="412"/>
            <p14:sldId id="413"/>
            <p14:sldId id="414"/>
            <p14:sldId id="415"/>
            <p14:sldId id="416"/>
            <p14:sldId id="417"/>
          </p14:sldIdLst>
        </p14:section>
        <p14:section name="Untitled Section" id="{8EFFC5DE-F943-4F2C-9D49-03C9CDD2FA53}">
          <p14:sldIdLst>
            <p14:sldId id="28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使用者" initials="W使" lastIdx="1" clrIdx="0">
    <p:extLst>
      <p:ext uri="{19B8F6BF-5375-455C-9EA6-DF929625EA0E}">
        <p15:presenceInfo xmlns:p15="http://schemas.microsoft.com/office/powerpoint/2012/main" userId="Windows 使用者"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99"/>
    <a:srgbClr val="99FF99"/>
    <a:srgbClr val="FFCC66"/>
    <a:srgbClr val="39BC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3503" autoAdjust="0"/>
  </p:normalViewPr>
  <p:slideViewPr>
    <p:cSldViewPr>
      <p:cViewPr>
        <p:scale>
          <a:sx n="110" d="100"/>
          <a:sy n="110" d="100"/>
        </p:scale>
        <p:origin x="1626" y="-3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SHANK MIS" userId="cfd03924-66bb-4b79-bc5e-028a4eccdc91" providerId="ADAL" clId="{531ED34B-432B-4090-BA63-9553A154F520}"/>
    <pc:docChg chg="modSld">
      <pc:chgData name="SHASHANK MIS" userId="cfd03924-66bb-4b79-bc5e-028a4eccdc91" providerId="ADAL" clId="{531ED34B-432B-4090-BA63-9553A154F520}" dt="2020-04-10T07:26:36.509" v="2" actId="6549"/>
      <pc:docMkLst>
        <pc:docMk/>
      </pc:docMkLst>
      <pc:sldChg chg="modSp mod">
        <pc:chgData name="SHASHANK MIS" userId="cfd03924-66bb-4b79-bc5e-028a4eccdc91" providerId="ADAL" clId="{531ED34B-432B-4090-BA63-9553A154F520}" dt="2020-04-10T07:26:36.509" v="2" actId="6549"/>
        <pc:sldMkLst>
          <pc:docMk/>
          <pc:sldMk cId="927790162" sldId="256"/>
        </pc:sldMkLst>
        <pc:spChg chg="mod">
          <ac:chgData name="SHASHANK MIS" userId="cfd03924-66bb-4b79-bc5e-028a4eccdc91" providerId="ADAL" clId="{531ED34B-432B-4090-BA63-9553A154F520}" dt="2020-04-10T07:26:36.509" v="2" actId="6549"/>
          <ac:spMkLst>
            <pc:docMk/>
            <pc:sldMk cId="927790162" sldId="256"/>
            <ac:spMk id="10"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a:lvl1pPr>
          </a:lstStyle>
          <a:p>
            <a:endParaRPr lang="zh-TW" altLang="en-US"/>
          </a:p>
        </p:txBody>
      </p:sp>
      <p:sp>
        <p:nvSpPr>
          <p:cNvPr id="3" name="Date Placeholder 2"/>
          <p:cNvSpPr>
            <a:spLocks noGrp="1"/>
          </p:cNvSpPr>
          <p:nvPr>
            <p:ph type="dt" sz="quarter" idx="1"/>
          </p:nvPr>
        </p:nvSpPr>
        <p:spPr>
          <a:xfrm>
            <a:off x="5623697" y="1"/>
            <a:ext cx="4302231" cy="341064"/>
          </a:xfrm>
          <a:prstGeom prst="rect">
            <a:avLst/>
          </a:prstGeom>
        </p:spPr>
        <p:txBody>
          <a:bodyPr vert="horz" lIns="91440" tIns="45720" rIns="91440" bIns="45720" rtlCol="0"/>
          <a:lstStyle>
            <a:lvl1pPr algn="r">
              <a:defRPr sz="1200"/>
            </a:lvl1pPr>
          </a:lstStyle>
          <a:p>
            <a:fld id="{CF5EE70A-3584-4FD2-95E3-20952F6D4188}" type="datetimeFigureOut">
              <a:rPr lang="zh-TW" altLang="en-US" smtClean="0"/>
              <a:t>2020/6/23</a:t>
            </a:fld>
            <a:endParaRPr lang="zh-TW" altLang="en-US"/>
          </a:p>
        </p:txBody>
      </p:sp>
      <p:sp>
        <p:nvSpPr>
          <p:cNvPr id="4" name="Footer Placeholder 3"/>
          <p:cNvSpPr>
            <a:spLocks noGrp="1"/>
          </p:cNvSpPr>
          <p:nvPr>
            <p:ph type="ftr" sz="quarter" idx="2"/>
          </p:nvPr>
        </p:nvSpPr>
        <p:spPr>
          <a:xfrm>
            <a:off x="0" y="6456612"/>
            <a:ext cx="4302231" cy="341063"/>
          </a:xfrm>
          <a:prstGeom prst="rect">
            <a:avLst/>
          </a:prstGeom>
        </p:spPr>
        <p:txBody>
          <a:bodyPr vert="horz" lIns="91440" tIns="45720" rIns="91440" bIns="45720" rtlCol="0" anchor="b"/>
          <a:lstStyle>
            <a:lvl1pPr algn="l">
              <a:defRPr sz="1200"/>
            </a:lvl1pPr>
          </a:lstStyle>
          <a:p>
            <a:endParaRPr lang="zh-TW" altLang="en-US"/>
          </a:p>
        </p:txBody>
      </p:sp>
      <p:sp>
        <p:nvSpPr>
          <p:cNvPr id="5" name="Slide Number Placeholder 4"/>
          <p:cNvSpPr>
            <a:spLocks noGrp="1"/>
          </p:cNvSpPr>
          <p:nvPr>
            <p:ph type="sldNum" sz="quarter" idx="3"/>
          </p:nvPr>
        </p:nvSpPr>
        <p:spPr>
          <a:xfrm>
            <a:off x="5623697" y="6456612"/>
            <a:ext cx="4302231" cy="341063"/>
          </a:xfrm>
          <a:prstGeom prst="rect">
            <a:avLst/>
          </a:prstGeom>
        </p:spPr>
        <p:txBody>
          <a:bodyPr vert="horz" lIns="91440" tIns="45720" rIns="91440" bIns="45720" rtlCol="0" anchor="b"/>
          <a:lstStyle>
            <a:lvl1pPr algn="r">
              <a:defRPr sz="1200"/>
            </a:lvl1pPr>
          </a:lstStyle>
          <a:p>
            <a:fld id="{1A26FC11-0FBB-471A-8BBF-04E1C29990A7}" type="slidenum">
              <a:rPr lang="zh-TW" altLang="en-US" smtClean="0"/>
              <a:t>‹#›</a:t>
            </a:fld>
            <a:endParaRPr lang="zh-TW" altLang="en-US"/>
          </a:p>
        </p:txBody>
      </p:sp>
    </p:spTree>
    <p:extLst>
      <p:ext uri="{BB962C8B-B14F-4D97-AF65-F5344CB8AC3E}">
        <p14:creationId xmlns:p14="http://schemas.microsoft.com/office/powerpoint/2010/main" val="859958118"/>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302231" cy="341064"/>
          </a:xfrm>
          <a:prstGeom prst="rect">
            <a:avLst/>
          </a:prstGeom>
        </p:spPr>
        <p:txBody>
          <a:bodyPr vert="horz" lIns="91440" tIns="45720" rIns="91440" bIns="45720" rtlCol="0"/>
          <a:lstStyle>
            <a:lvl1pPr algn="l">
              <a:defRPr sz="1200"/>
            </a:lvl1pPr>
          </a:lstStyle>
          <a:p>
            <a:endParaRPr lang="zh-TW" altLang="en-US"/>
          </a:p>
        </p:txBody>
      </p:sp>
      <p:sp>
        <p:nvSpPr>
          <p:cNvPr id="3" name="Date Placeholder 2"/>
          <p:cNvSpPr>
            <a:spLocks noGrp="1"/>
          </p:cNvSpPr>
          <p:nvPr>
            <p:ph type="dt" idx="1"/>
          </p:nvPr>
        </p:nvSpPr>
        <p:spPr>
          <a:xfrm>
            <a:off x="5623697" y="1"/>
            <a:ext cx="4302231" cy="341064"/>
          </a:xfrm>
          <a:prstGeom prst="rect">
            <a:avLst/>
          </a:prstGeom>
        </p:spPr>
        <p:txBody>
          <a:bodyPr vert="horz" lIns="91440" tIns="45720" rIns="91440" bIns="45720" rtlCol="0"/>
          <a:lstStyle>
            <a:lvl1pPr algn="r">
              <a:defRPr sz="1200"/>
            </a:lvl1pPr>
          </a:lstStyle>
          <a:p>
            <a:fld id="{7F5291E8-1F76-4F51-A206-DA2F4CAD2DC4}" type="datetimeFigureOut">
              <a:rPr lang="zh-TW" altLang="en-US" smtClean="0"/>
              <a:t>2020/6/23</a:t>
            </a:fld>
            <a:endParaRPr lang="zh-TW" altLang="en-US"/>
          </a:p>
        </p:txBody>
      </p:sp>
      <p:sp>
        <p:nvSpPr>
          <p:cNvPr id="4" name="Slide Image Placeholder 3"/>
          <p:cNvSpPr>
            <a:spLocks noGrp="1" noRot="1" noChangeAspect="1"/>
          </p:cNvSpPr>
          <p:nvPr>
            <p:ph type="sldImg" idx="2"/>
          </p:nvPr>
        </p:nvSpPr>
        <p:spPr>
          <a:xfrm>
            <a:off x="3435350" y="849313"/>
            <a:ext cx="3057525" cy="2293937"/>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Notes Placeholder 4"/>
          <p:cNvSpPr>
            <a:spLocks noGrp="1"/>
          </p:cNvSpPr>
          <p:nvPr>
            <p:ph type="body" sz="quarter" idx="3"/>
          </p:nvPr>
        </p:nvSpPr>
        <p:spPr>
          <a:xfrm>
            <a:off x="992823" y="3271381"/>
            <a:ext cx="7942580" cy="2676585"/>
          </a:xfrm>
          <a:prstGeom prst="rect">
            <a:avLst/>
          </a:prstGeom>
        </p:spPr>
        <p:txBody>
          <a:bodyPr vert="horz" lIns="91440" tIns="45720" rIns="91440" bIns="45720" rtlCol="0"/>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0" y="6456612"/>
            <a:ext cx="4302231" cy="341063"/>
          </a:xfrm>
          <a:prstGeom prst="rect">
            <a:avLst/>
          </a:prstGeom>
        </p:spPr>
        <p:txBody>
          <a:bodyPr vert="horz" lIns="91440" tIns="45720" rIns="91440" bIns="45720"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5623697" y="6456612"/>
            <a:ext cx="4302231" cy="341063"/>
          </a:xfrm>
          <a:prstGeom prst="rect">
            <a:avLst/>
          </a:prstGeom>
        </p:spPr>
        <p:txBody>
          <a:bodyPr vert="horz" lIns="91440" tIns="45720" rIns="91440" bIns="45720" rtlCol="0" anchor="b"/>
          <a:lstStyle>
            <a:lvl1pPr algn="r">
              <a:defRPr sz="1200"/>
            </a:lvl1pPr>
          </a:lstStyle>
          <a:p>
            <a:fld id="{46929467-3A2C-41F6-9EEC-959C25B8A48D}" type="slidenum">
              <a:rPr lang="zh-TW" altLang="en-US" smtClean="0"/>
              <a:t>‹#›</a:t>
            </a:fld>
            <a:endParaRPr lang="zh-TW" altLang="en-US"/>
          </a:p>
        </p:txBody>
      </p:sp>
    </p:spTree>
    <p:extLst>
      <p:ext uri="{BB962C8B-B14F-4D97-AF65-F5344CB8AC3E}">
        <p14:creationId xmlns:p14="http://schemas.microsoft.com/office/powerpoint/2010/main" val="2185724649"/>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TW" altLang="en-US" dirty="0"/>
          </a:p>
        </p:txBody>
      </p:sp>
      <p:sp>
        <p:nvSpPr>
          <p:cNvPr id="4" name="Footer Placeholder 3"/>
          <p:cNvSpPr>
            <a:spLocks noGrp="1"/>
          </p:cNvSpPr>
          <p:nvPr>
            <p:ph type="ftr" sz="quarter" idx="10"/>
          </p:nvPr>
        </p:nvSpPr>
        <p:spPr/>
        <p:txBody>
          <a:bodyPr/>
          <a:lstStyle/>
          <a:p>
            <a:endParaRPr lang="zh-TW" altLang="en-US"/>
          </a:p>
        </p:txBody>
      </p:sp>
    </p:spTree>
    <p:extLst>
      <p:ext uri="{BB962C8B-B14F-4D97-AF65-F5344CB8AC3E}">
        <p14:creationId xmlns:p14="http://schemas.microsoft.com/office/powerpoint/2010/main" val="4212729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ltLang="zh-TW"/>
              <a:t>Click to edit Master title style</a:t>
            </a:r>
            <a:endParaRPr lang="zh-TW" alt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TW"/>
              <a:t>Click to edit Master subtitle style</a:t>
            </a:r>
            <a:endParaRPr lang="zh-TW" altLang="en-US"/>
          </a:p>
        </p:txBody>
      </p:sp>
      <p:sp>
        <p:nvSpPr>
          <p:cNvPr id="4" name="Date Placeholder 3"/>
          <p:cNvSpPr>
            <a:spLocks noGrp="1"/>
          </p:cNvSpPr>
          <p:nvPr>
            <p:ph type="dt" sz="half" idx="10"/>
          </p:nvPr>
        </p:nvSpPr>
        <p:spPr/>
        <p:txBody>
          <a:bodyPr/>
          <a:lstStyle/>
          <a:p>
            <a:fld id="{45775F4D-4046-4D8E-98DD-178A6F4B7570}" type="datetime1">
              <a:rPr lang="en-IN" altLang="zh-TW" smtClean="0"/>
              <a:t>23-06-2020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CE8E27-EFF7-414E-956F-1D635AEA9FC0}" type="slidenum">
              <a:rPr lang="en-IN" smtClean="0"/>
              <a:t>‹#›</a:t>
            </a:fld>
            <a:endParaRPr lang="en-IN"/>
          </a:p>
        </p:txBody>
      </p:sp>
    </p:spTree>
    <p:extLst>
      <p:ext uri="{BB962C8B-B14F-4D97-AF65-F5344CB8AC3E}">
        <p14:creationId xmlns:p14="http://schemas.microsoft.com/office/powerpoint/2010/main" val="2271606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Vertical Text Placeholder 2"/>
          <p:cNvSpPr>
            <a:spLocks noGrp="1"/>
          </p:cNvSpPr>
          <p:nvPr>
            <p:ph type="body" orient="vert" idx="1"/>
          </p:nvPr>
        </p:nvSpPr>
        <p:spPr/>
        <p:txBody>
          <a:bodyPr vert="eaVert"/>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p:cNvSpPr>
            <a:spLocks noGrp="1"/>
          </p:cNvSpPr>
          <p:nvPr>
            <p:ph type="dt" sz="half" idx="10"/>
          </p:nvPr>
        </p:nvSpPr>
        <p:spPr/>
        <p:txBody>
          <a:bodyPr/>
          <a:lstStyle/>
          <a:p>
            <a:fld id="{46A4B32E-51A1-4FBB-87FA-A1C7FCCCDEC7}" type="datetime1">
              <a:rPr lang="en-IN" altLang="zh-TW" smtClean="0"/>
              <a:t>23-06-2020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CE8E27-EFF7-414E-956F-1D635AEA9FC0}" type="slidenum">
              <a:rPr lang="en-IN" smtClean="0"/>
              <a:t>‹#›</a:t>
            </a:fld>
            <a:endParaRPr lang="en-IN"/>
          </a:p>
        </p:txBody>
      </p:sp>
    </p:spTree>
    <p:extLst>
      <p:ext uri="{BB962C8B-B14F-4D97-AF65-F5344CB8AC3E}">
        <p14:creationId xmlns:p14="http://schemas.microsoft.com/office/powerpoint/2010/main" val="866045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ltLang="zh-TW"/>
              <a:t>Click to edit Master title style</a:t>
            </a:r>
            <a:endParaRPr lang="zh-TW" alt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p:cNvSpPr>
            <a:spLocks noGrp="1"/>
          </p:cNvSpPr>
          <p:nvPr>
            <p:ph type="dt" sz="half" idx="10"/>
          </p:nvPr>
        </p:nvSpPr>
        <p:spPr/>
        <p:txBody>
          <a:bodyPr/>
          <a:lstStyle/>
          <a:p>
            <a:fld id="{4C8D8B38-D8F6-4149-B957-C5F230BB6D69}" type="datetime1">
              <a:rPr lang="en-IN" altLang="zh-TW" smtClean="0"/>
              <a:t>23-06-2020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CE8E27-EFF7-414E-956F-1D635AEA9FC0}" type="slidenum">
              <a:rPr lang="en-IN" smtClean="0"/>
              <a:t>‹#›</a:t>
            </a:fld>
            <a:endParaRPr lang="en-IN"/>
          </a:p>
        </p:txBody>
      </p:sp>
    </p:spTree>
    <p:extLst>
      <p:ext uri="{BB962C8B-B14F-4D97-AF65-F5344CB8AC3E}">
        <p14:creationId xmlns:p14="http://schemas.microsoft.com/office/powerpoint/2010/main" val="24406707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Content Placeholder 2"/>
          <p:cNvSpPr>
            <a:spLocks noGrp="1"/>
          </p:cNvSpPr>
          <p:nvPr>
            <p:ph idx="1"/>
          </p:nvPr>
        </p:nvSpPr>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p:cNvSpPr>
            <a:spLocks noGrp="1"/>
          </p:cNvSpPr>
          <p:nvPr>
            <p:ph type="dt" sz="half" idx="10"/>
          </p:nvPr>
        </p:nvSpPr>
        <p:spPr/>
        <p:txBody>
          <a:bodyPr/>
          <a:lstStyle/>
          <a:p>
            <a:fld id="{E7939178-A11C-49FC-8352-CE91DC0CE785}" type="datetime1">
              <a:rPr lang="en-IN" altLang="zh-TW" smtClean="0"/>
              <a:t>23-06-2020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CE8E27-EFF7-414E-956F-1D635AEA9FC0}" type="slidenum">
              <a:rPr lang="en-IN" smtClean="0"/>
              <a:t>‹#›</a:t>
            </a:fld>
            <a:endParaRPr lang="en-IN"/>
          </a:p>
        </p:txBody>
      </p:sp>
    </p:spTree>
    <p:extLst>
      <p:ext uri="{BB962C8B-B14F-4D97-AF65-F5344CB8AC3E}">
        <p14:creationId xmlns:p14="http://schemas.microsoft.com/office/powerpoint/2010/main" val="3763282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ltLang="zh-TW"/>
              <a:t>Click to edit Master title style</a:t>
            </a:r>
            <a:endParaRPr lang="zh-TW" alt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ltLang="zh-TW"/>
              <a:t>Edit Master text styles</a:t>
            </a:r>
          </a:p>
        </p:txBody>
      </p:sp>
      <p:sp>
        <p:nvSpPr>
          <p:cNvPr id="4" name="Date Placeholder 3"/>
          <p:cNvSpPr>
            <a:spLocks noGrp="1"/>
          </p:cNvSpPr>
          <p:nvPr>
            <p:ph type="dt" sz="half" idx="10"/>
          </p:nvPr>
        </p:nvSpPr>
        <p:spPr/>
        <p:txBody>
          <a:bodyPr/>
          <a:lstStyle/>
          <a:p>
            <a:fld id="{8DBE0C86-808B-4506-BCD1-E658325A0F59}" type="datetime1">
              <a:rPr lang="en-IN" altLang="zh-TW" smtClean="0"/>
              <a:t>23-06-2020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ECE8E27-EFF7-414E-956F-1D635AEA9FC0}" type="slidenum">
              <a:rPr lang="en-IN" smtClean="0"/>
              <a:t>‹#›</a:t>
            </a:fld>
            <a:endParaRPr lang="en-IN"/>
          </a:p>
        </p:txBody>
      </p:sp>
    </p:spTree>
    <p:extLst>
      <p:ext uri="{BB962C8B-B14F-4D97-AF65-F5344CB8AC3E}">
        <p14:creationId xmlns:p14="http://schemas.microsoft.com/office/powerpoint/2010/main" val="848154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Content Placeholder 2"/>
          <p:cNvSpPr>
            <a:spLocks noGrp="1"/>
          </p:cNvSpPr>
          <p:nvPr>
            <p:ph sz="half" idx="1"/>
          </p:nvPr>
        </p:nvSpPr>
        <p:spPr>
          <a:xfrm>
            <a:off x="628650" y="1825625"/>
            <a:ext cx="3886200" cy="4351338"/>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Content Placeholder 3"/>
          <p:cNvSpPr>
            <a:spLocks noGrp="1"/>
          </p:cNvSpPr>
          <p:nvPr>
            <p:ph sz="half" idx="2"/>
          </p:nvPr>
        </p:nvSpPr>
        <p:spPr>
          <a:xfrm>
            <a:off x="4629150" y="1825625"/>
            <a:ext cx="3886200" cy="4351338"/>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Date Placeholder 4"/>
          <p:cNvSpPr>
            <a:spLocks noGrp="1"/>
          </p:cNvSpPr>
          <p:nvPr>
            <p:ph type="dt" sz="half" idx="10"/>
          </p:nvPr>
        </p:nvSpPr>
        <p:spPr/>
        <p:txBody>
          <a:bodyPr/>
          <a:lstStyle/>
          <a:p>
            <a:fld id="{2EBD3A2E-339D-4973-96C9-9B18860DCFB0}" type="datetime1">
              <a:rPr lang="en-IN" altLang="zh-TW" smtClean="0"/>
              <a:t>23-06-2020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CE8E27-EFF7-414E-956F-1D635AEA9FC0}" type="slidenum">
              <a:rPr lang="en-IN" smtClean="0"/>
              <a:t>‹#›</a:t>
            </a:fld>
            <a:endParaRPr lang="en-IN"/>
          </a:p>
        </p:txBody>
      </p:sp>
    </p:spTree>
    <p:extLst>
      <p:ext uri="{BB962C8B-B14F-4D97-AF65-F5344CB8AC3E}">
        <p14:creationId xmlns:p14="http://schemas.microsoft.com/office/powerpoint/2010/main" val="2252233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ltLang="zh-TW"/>
              <a:t>Click to edit Master title style</a:t>
            </a:r>
            <a:endParaRPr lang="zh-TW" alt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7" name="Date Placeholder 6"/>
          <p:cNvSpPr>
            <a:spLocks noGrp="1"/>
          </p:cNvSpPr>
          <p:nvPr>
            <p:ph type="dt" sz="half" idx="10"/>
          </p:nvPr>
        </p:nvSpPr>
        <p:spPr/>
        <p:txBody>
          <a:bodyPr/>
          <a:lstStyle/>
          <a:p>
            <a:fld id="{7410E1D0-3C9D-45B0-9E35-1C79599714AF}" type="datetime1">
              <a:rPr lang="en-IN" altLang="zh-TW" smtClean="0"/>
              <a:t>23-06-2020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ECE8E27-EFF7-414E-956F-1D635AEA9FC0}" type="slidenum">
              <a:rPr lang="en-IN" smtClean="0"/>
              <a:t>‹#›</a:t>
            </a:fld>
            <a:endParaRPr lang="en-IN"/>
          </a:p>
        </p:txBody>
      </p:sp>
    </p:spTree>
    <p:extLst>
      <p:ext uri="{BB962C8B-B14F-4D97-AF65-F5344CB8AC3E}">
        <p14:creationId xmlns:p14="http://schemas.microsoft.com/office/powerpoint/2010/main" val="762979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zh-TW" altLang="en-US"/>
          </a:p>
        </p:txBody>
      </p:sp>
      <p:sp>
        <p:nvSpPr>
          <p:cNvPr id="3" name="Date Placeholder 2"/>
          <p:cNvSpPr>
            <a:spLocks noGrp="1"/>
          </p:cNvSpPr>
          <p:nvPr>
            <p:ph type="dt" sz="half" idx="10"/>
          </p:nvPr>
        </p:nvSpPr>
        <p:spPr/>
        <p:txBody>
          <a:bodyPr/>
          <a:lstStyle/>
          <a:p>
            <a:fld id="{A90C0C20-FFDC-4BA5-9DBD-D5D0D0F604D9}" type="datetime1">
              <a:rPr lang="en-IN" altLang="zh-TW" smtClean="0"/>
              <a:t>23-06-2020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ECE8E27-EFF7-414E-956F-1D635AEA9FC0}" type="slidenum">
              <a:rPr lang="en-IN" smtClean="0"/>
              <a:t>‹#›</a:t>
            </a:fld>
            <a:endParaRPr lang="en-IN"/>
          </a:p>
        </p:txBody>
      </p:sp>
    </p:spTree>
    <p:extLst>
      <p:ext uri="{BB962C8B-B14F-4D97-AF65-F5344CB8AC3E}">
        <p14:creationId xmlns:p14="http://schemas.microsoft.com/office/powerpoint/2010/main" val="3636265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9105BA-93F0-4DB1-91F5-1B0C8651EA61}" type="datetime1">
              <a:rPr lang="en-IN" altLang="zh-TW" smtClean="0"/>
              <a:t>23-06-2020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ECE8E27-EFF7-414E-956F-1D635AEA9FC0}" type="slidenum">
              <a:rPr lang="en-IN" smtClean="0"/>
              <a:t>‹#›</a:t>
            </a:fld>
            <a:endParaRPr lang="en-IN"/>
          </a:p>
        </p:txBody>
      </p:sp>
    </p:spTree>
    <p:extLst>
      <p:ext uri="{BB962C8B-B14F-4D97-AF65-F5344CB8AC3E}">
        <p14:creationId xmlns:p14="http://schemas.microsoft.com/office/powerpoint/2010/main" val="3608056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ltLang="zh-TW"/>
              <a:t>Click to edit Master title style</a:t>
            </a:r>
            <a:endParaRPr lang="zh-TW" alt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TW"/>
              <a:t>Edit Master text styles</a:t>
            </a:r>
          </a:p>
        </p:txBody>
      </p:sp>
      <p:sp>
        <p:nvSpPr>
          <p:cNvPr id="5" name="Date Placeholder 4"/>
          <p:cNvSpPr>
            <a:spLocks noGrp="1"/>
          </p:cNvSpPr>
          <p:nvPr>
            <p:ph type="dt" sz="half" idx="10"/>
          </p:nvPr>
        </p:nvSpPr>
        <p:spPr/>
        <p:txBody>
          <a:bodyPr/>
          <a:lstStyle/>
          <a:p>
            <a:fld id="{08E144A2-4C1F-4B76-B587-ACB6E12AAF35}" type="datetime1">
              <a:rPr lang="en-IN" altLang="zh-TW" smtClean="0"/>
              <a:t>23-06-2020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CE8E27-EFF7-414E-956F-1D635AEA9FC0}" type="slidenum">
              <a:rPr lang="en-IN" smtClean="0"/>
              <a:t>‹#›</a:t>
            </a:fld>
            <a:endParaRPr lang="en-IN"/>
          </a:p>
        </p:txBody>
      </p:sp>
    </p:spTree>
    <p:extLst>
      <p:ext uri="{BB962C8B-B14F-4D97-AF65-F5344CB8AC3E}">
        <p14:creationId xmlns:p14="http://schemas.microsoft.com/office/powerpoint/2010/main" val="669580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ltLang="zh-TW"/>
              <a:t>Click to edit Master title style</a:t>
            </a:r>
            <a:endParaRPr lang="zh-TW" alt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TW" alt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TW"/>
              <a:t>Edit Master text styles</a:t>
            </a:r>
          </a:p>
        </p:txBody>
      </p:sp>
      <p:sp>
        <p:nvSpPr>
          <p:cNvPr id="5" name="Date Placeholder 4"/>
          <p:cNvSpPr>
            <a:spLocks noGrp="1"/>
          </p:cNvSpPr>
          <p:nvPr>
            <p:ph type="dt" sz="half" idx="10"/>
          </p:nvPr>
        </p:nvSpPr>
        <p:spPr/>
        <p:txBody>
          <a:bodyPr/>
          <a:lstStyle/>
          <a:p>
            <a:fld id="{12BEC9AC-DCF0-48AA-90FE-3F140831F5F2}" type="datetime1">
              <a:rPr lang="en-IN" altLang="zh-TW" smtClean="0"/>
              <a:t>23-06-2020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ECE8E27-EFF7-414E-956F-1D635AEA9FC0}" type="slidenum">
              <a:rPr lang="en-IN" smtClean="0"/>
              <a:t>‹#›</a:t>
            </a:fld>
            <a:endParaRPr lang="en-IN"/>
          </a:p>
        </p:txBody>
      </p:sp>
    </p:spTree>
    <p:extLst>
      <p:ext uri="{BB962C8B-B14F-4D97-AF65-F5344CB8AC3E}">
        <p14:creationId xmlns:p14="http://schemas.microsoft.com/office/powerpoint/2010/main" val="844675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ltLang="zh-TW"/>
              <a:t>Click to edit Master title style</a:t>
            </a:r>
            <a:endParaRPr lang="zh-TW" alt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ltLang="zh-TW"/>
              <a:t>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33EFA91B-E7BA-411A-B4F0-C2889985B380}" type="datetime1">
              <a:rPr lang="en-IN" altLang="zh-TW" smtClean="0"/>
              <a:t>23-06-2020</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ECE8E27-EFF7-414E-956F-1D635AEA9FC0}" type="slidenum">
              <a:rPr lang="en-IN" smtClean="0"/>
              <a:t>‹#›</a:t>
            </a:fld>
            <a:endParaRPr lang="en-IN"/>
          </a:p>
        </p:txBody>
      </p:sp>
    </p:spTree>
    <p:extLst>
      <p:ext uri="{BB962C8B-B14F-4D97-AF65-F5344CB8AC3E}">
        <p14:creationId xmlns:p14="http://schemas.microsoft.com/office/powerpoint/2010/main" val="4095086393"/>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0.jpg"/><Relationship Id="rId4" Type="http://schemas.openxmlformats.org/officeDocument/2006/relationships/image" Target="../media/image49.jp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4.wmf"/><Relationship Id="rId5" Type="http://schemas.openxmlformats.org/officeDocument/2006/relationships/image" Target="../media/image53.jpe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4.wmf"/><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4.wmf"/><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3.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5436096" y="4725144"/>
            <a:ext cx="3744416" cy="1200329"/>
          </a:xfrm>
          <a:prstGeom prst="rect">
            <a:avLst/>
          </a:prstGeom>
          <a:noFill/>
        </p:spPr>
        <p:txBody>
          <a:bodyPr wrap="square" rtlCol="0">
            <a:spAutoFit/>
          </a:bodyPr>
          <a:lstStyle/>
          <a:p>
            <a:r>
              <a:rPr lang="en-US" b="1" dirty="0">
                <a:latin typeface="Calisto MT" panose="02040603050505030304" pitchFamily="18" charset="0"/>
              </a:rPr>
              <a:t>Presented By:</a:t>
            </a:r>
          </a:p>
          <a:p>
            <a:endParaRPr lang="en-US" b="1" dirty="0">
              <a:latin typeface="Calisto MT" panose="02040603050505030304" pitchFamily="18" charset="0"/>
            </a:endParaRPr>
          </a:p>
          <a:p>
            <a:pPr algn="ctr"/>
            <a:r>
              <a:rPr lang="en-US" b="1" dirty="0">
                <a:latin typeface="Calisto MT" panose="02040603050505030304" pitchFamily="18" charset="0"/>
              </a:rPr>
              <a:t>                 </a:t>
            </a:r>
            <a:r>
              <a:rPr lang="en-US" b="1" dirty="0">
                <a:solidFill>
                  <a:srgbClr val="002060"/>
                </a:solidFill>
                <a:latin typeface="Calisto MT" panose="02040603050505030304" pitchFamily="18" charset="0"/>
              </a:rPr>
              <a:t>SHASHANK MISHRA</a:t>
            </a:r>
          </a:p>
          <a:p>
            <a:r>
              <a:rPr lang="en-US" b="1" dirty="0">
                <a:solidFill>
                  <a:srgbClr val="002060"/>
                </a:solidFill>
                <a:latin typeface="Calisto MT" panose="02040603050505030304" pitchFamily="18" charset="0"/>
              </a:rPr>
              <a:t>                   D0829004</a:t>
            </a:r>
            <a:endParaRPr lang="en-IN" b="1" dirty="0">
              <a:solidFill>
                <a:srgbClr val="002060"/>
              </a:solidFill>
              <a:latin typeface="Calisto MT" panose="0204060305050503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7960" y="164104"/>
            <a:ext cx="2066528" cy="2066528"/>
          </a:xfrm>
          <a:prstGeom prst="rect">
            <a:avLst/>
          </a:prstGeom>
        </p:spPr>
      </p:pic>
      <p:sp>
        <p:nvSpPr>
          <p:cNvPr id="8" name="Rectangle 7"/>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sp>
        <p:nvSpPr>
          <p:cNvPr id="5" name="TextBox 4"/>
          <p:cNvSpPr txBox="1"/>
          <p:nvPr/>
        </p:nvSpPr>
        <p:spPr>
          <a:xfrm>
            <a:off x="-13284" y="5757792"/>
            <a:ext cx="1290738" cy="276999"/>
          </a:xfrm>
          <a:prstGeom prst="rect">
            <a:avLst/>
          </a:prstGeom>
          <a:noFill/>
        </p:spPr>
        <p:txBody>
          <a:bodyPr wrap="none" rtlCol="0">
            <a:spAutoFit/>
          </a:bodyPr>
          <a:lstStyle/>
          <a:p>
            <a:r>
              <a:rPr lang="en-US" altLang="zh-TW" sz="1200" b="1" dirty="0">
                <a:latin typeface="Century Gothic" panose="020B0502020202020204" pitchFamily="34" charset="0"/>
              </a:rPr>
              <a:t>25</a:t>
            </a:r>
            <a:r>
              <a:rPr lang="en-US" altLang="zh-TW" sz="1200" b="1" baseline="30000" dirty="0">
                <a:latin typeface="Century Gothic" panose="020B0502020202020204" pitchFamily="34" charset="0"/>
              </a:rPr>
              <a:t>th</a:t>
            </a:r>
            <a:r>
              <a:rPr lang="en-US" altLang="zh-TW" sz="1200" b="1" dirty="0">
                <a:latin typeface="Century Gothic" panose="020B0502020202020204" pitchFamily="34" charset="0"/>
              </a:rPr>
              <a:t> JUNE, 2020</a:t>
            </a:r>
            <a:endParaRPr lang="zh-TW" altLang="en-US" sz="1200" b="1" dirty="0">
              <a:latin typeface="Century Gothic" panose="020B0502020202020204" pitchFamily="34" charset="0"/>
            </a:endParaRPr>
          </a:p>
        </p:txBody>
      </p:sp>
      <p:sp>
        <p:nvSpPr>
          <p:cNvPr id="10" name="Subtitle 2"/>
          <p:cNvSpPr txBox="1">
            <a:spLocks/>
          </p:cNvSpPr>
          <p:nvPr/>
        </p:nvSpPr>
        <p:spPr>
          <a:xfrm>
            <a:off x="325693" y="2230632"/>
            <a:ext cx="8640960" cy="982344"/>
          </a:xfrm>
          <a:prstGeom prst="rect">
            <a:avLst/>
          </a:prstGeom>
        </p:spPr>
        <p:txBody>
          <a:bodyPr vert="horz" lIns="91440" tIns="45720" rIns="91440" bIns="4572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4000" dirty="0">
                <a:latin typeface="Bookman Old Style" panose="02050604050505020204" pitchFamily="18" charset="0"/>
              </a:rPr>
              <a:t>Digital Signal Processing</a:t>
            </a:r>
            <a:br>
              <a:rPr lang="en-US" sz="4000" dirty="0">
                <a:latin typeface="Bookman Old Style" panose="02050604050505020204" pitchFamily="18" charset="0"/>
              </a:rPr>
            </a:br>
            <a:r>
              <a:rPr lang="en-US" sz="4000" dirty="0">
                <a:latin typeface="Bookman Old Style" panose="02050604050505020204" pitchFamily="18" charset="0"/>
              </a:rPr>
              <a:t>Final Term Presentation</a:t>
            </a:r>
            <a:endParaRPr lang="en-IN" sz="3200" dirty="0">
              <a:solidFill>
                <a:srgbClr val="002060"/>
              </a:solidFill>
              <a:latin typeface="Bookman Old Style" panose="02050604050505020204" pitchFamily="18" charset="0"/>
            </a:endParaRPr>
          </a:p>
        </p:txBody>
      </p:sp>
    </p:spTree>
    <p:extLst>
      <p:ext uri="{BB962C8B-B14F-4D97-AF65-F5344CB8AC3E}">
        <p14:creationId xmlns:p14="http://schemas.microsoft.com/office/powerpoint/2010/main" val="92779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59" y="575356"/>
            <a:ext cx="5185453" cy="584910"/>
          </a:xfrm>
        </p:spPr>
        <p:txBody>
          <a:bodyPr>
            <a:normAutofit/>
          </a:bodyPr>
          <a:lstStyle/>
          <a:p>
            <a:pPr marL="0" indent="0" algn="just">
              <a:buNone/>
            </a:pPr>
            <a:r>
              <a:rPr lang="en-US" altLang="zh-TW" sz="2400" b="1" u="sng" dirty="0">
                <a:solidFill>
                  <a:srgbClr val="002060"/>
                </a:solidFill>
                <a:latin typeface="Bookman Old Style" panose="02050604050505020204" pitchFamily="18" charset="0"/>
              </a:rPr>
              <a:t>NOISE</a:t>
            </a:r>
            <a:endParaRPr lang="en-US" altLang="zh-TW" sz="2400" b="1" dirty="0">
              <a:latin typeface="Bookman Old Style" panose="0205060405050502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pic>
        <p:nvPicPr>
          <p:cNvPr id="10" name="Picture 9">
            <a:extLst>
              <a:ext uri="{FF2B5EF4-FFF2-40B4-BE49-F238E27FC236}">
                <a16:creationId xmlns:a16="http://schemas.microsoft.com/office/drawing/2014/main" id="{20ACD836-ACBC-4035-9267-04AB4CC0BC65}"/>
              </a:ext>
            </a:extLst>
          </p:cNvPr>
          <p:cNvPicPr>
            <a:picLocks noChangeAspect="1"/>
          </p:cNvPicPr>
          <p:nvPr/>
        </p:nvPicPr>
        <p:blipFill>
          <a:blip r:embed="rId4"/>
          <a:stretch>
            <a:fillRect/>
          </a:stretch>
        </p:blipFill>
        <p:spPr>
          <a:xfrm>
            <a:off x="4534520" y="2298863"/>
            <a:ext cx="4389229" cy="2609641"/>
          </a:xfrm>
          <a:prstGeom prst="rect">
            <a:avLst/>
          </a:prstGeom>
        </p:spPr>
      </p:pic>
      <p:pic>
        <p:nvPicPr>
          <p:cNvPr id="12" name="Picture 11">
            <a:extLst>
              <a:ext uri="{FF2B5EF4-FFF2-40B4-BE49-F238E27FC236}">
                <a16:creationId xmlns:a16="http://schemas.microsoft.com/office/drawing/2014/main" id="{F1EEE2CE-86DC-457C-A05F-4B0E2C1C05E6}"/>
              </a:ext>
            </a:extLst>
          </p:cNvPr>
          <p:cNvPicPr>
            <a:picLocks noChangeAspect="1"/>
          </p:cNvPicPr>
          <p:nvPr/>
        </p:nvPicPr>
        <p:blipFill>
          <a:blip r:embed="rId5"/>
          <a:stretch>
            <a:fillRect/>
          </a:stretch>
        </p:blipFill>
        <p:spPr>
          <a:xfrm>
            <a:off x="467544" y="4182993"/>
            <a:ext cx="3826657" cy="1748540"/>
          </a:xfrm>
          <a:prstGeom prst="rect">
            <a:avLst/>
          </a:prstGeom>
        </p:spPr>
      </p:pic>
      <p:pic>
        <p:nvPicPr>
          <p:cNvPr id="14" name="Picture 13">
            <a:extLst>
              <a:ext uri="{FF2B5EF4-FFF2-40B4-BE49-F238E27FC236}">
                <a16:creationId xmlns:a16="http://schemas.microsoft.com/office/drawing/2014/main" id="{7ECFEBF3-B53E-4D66-AF6C-5137DBCC8B92}"/>
              </a:ext>
            </a:extLst>
          </p:cNvPr>
          <p:cNvPicPr>
            <a:picLocks noChangeAspect="1"/>
          </p:cNvPicPr>
          <p:nvPr/>
        </p:nvPicPr>
        <p:blipFill>
          <a:blip r:embed="rId6"/>
          <a:stretch>
            <a:fillRect/>
          </a:stretch>
        </p:blipFill>
        <p:spPr>
          <a:xfrm>
            <a:off x="383175" y="1279640"/>
            <a:ext cx="3995393" cy="2810611"/>
          </a:xfrm>
          <a:prstGeom prst="rect">
            <a:avLst/>
          </a:prstGeom>
        </p:spPr>
      </p:pic>
    </p:spTree>
    <p:extLst>
      <p:ext uri="{BB962C8B-B14F-4D97-AF65-F5344CB8AC3E}">
        <p14:creationId xmlns:p14="http://schemas.microsoft.com/office/powerpoint/2010/main" val="2609618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59" y="575356"/>
            <a:ext cx="5185453" cy="584910"/>
          </a:xfrm>
        </p:spPr>
        <p:txBody>
          <a:bodyPr>
            <a:normAutofit/>
          </a:bodyPr>
          <a:lstStyle/>
          <a:p>
            <a:pPr marL="0" indent="0" algn="just">
              <a:buNone/>
            </a:pPr>
            <a:r>
              <a:rPr lang="en-US" altLang="zh-TW" sz="2400" b="1" u="sng" dirty="0">
                <a:solidFill>
                  <a:srgbClr val="002060"/>
                </a:solidFill>
                <a:latin typeface="Bookman Old Style" panose="02050604050505020204" pitchFamily="18" charset="0"/>
              </a:rPr>
              <a:t>NOISE</a:t>
            </a:r>
            <a:endParaRPr lang="en-US" altLang="zh-TW" sz="2400" b="1" dirty="0">
              <a:latin typeface="Bookman Old Style" panose="0205060405050502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pic>
        <p:nvPicPr>
          <p:cNvPr id="9" name="Content Placeholder 4">
            <a:extLst>
              <a:ext uri="{FF2B5EF4-FFF2-40B4-BE49-F238E27FC236}">
                <a16:creationId xmlns:a16="http://schemas.microsoft.com/office/drawing/2014/main" id="{1BAA8124-7315-436C-9328-872EBDB2243A}"/>
              </a:ext>
            </a:extLst>
          </p:cNvPr>
          <p:cNvPicPr>
            <a:picLocks noChangeAspect="1"/>
          </p:cNvPicPr>
          <p:nvPr/>
        </p:nvPicPr>
        <p:blipFill>
          <a:blip r:embed="rId4"/>
          <a:stretch>
            <a:fillRect/>
          </a:stretch>
        </p:blipFill>
        <p:spPr>
          <a:xfrm>
            <a:off x="4647397" y="1873395"/>
            <a:ext cx="4267200" cy="3581400"/>
          </a:xfrm>
          <a:prstGeom prst="rect">
            <a:avLst/>
          </a:prstGeom>
        </p:spPr>
      </p:pic>
      <p:pic>
        <p:nvPicPr>
          <p:cNvPr id="11" name="Picture 10">
            <a:extLst>
              <a:ext uri="{FF2B5EF4-FFF2-40B4-BE49-F238E27FC236}">
                <a16:creationId xmlns:a16="http://schemas.microsoft.com/office/drawing/2014/main" id="{4BF34791-7AEE-4329-AABB-F7A3B45F7100}"/>
              </a:ext>
            </a:extLst>
          </p:cNvPr>
          <p:cNvPicPr>
            <a:picLocks noChangeAspect="1"/>
          </p:cNvPicPr>
          <p:nvPr/>
        </p:nvPicPr>
        <p:blipFill>
          <a:blip r:embed="rId5"/>
          <a:stretch>
            <a:fillRect/>
          </a:stretch>
        </p:blipFill>
        <p:spPr>
          <a:xfrm>
            <a:off x="251520" y="1600566"/>
            <a:ext cx="4119273" cy="4029561"/>
          </a:xfrm>
          <a:prstGeom prst="rect">
            <a:avLst/>
          </a:prstGeom>
        </p:spPr>
      </p:pic>
    </p:spTree>
    <p:extLst>
      <p:ext uri="{BB962C8B-B14F-4D97-AF65-F5344CB8AC3E}">
        <p14:creationId xmlns:p14="http://schemas.microsoft.com/office/powerpoint/2010/main" val="831214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59" y="575356"/>
            <a:ext cx="5185453" cy="584910"/>
          </a:xfrm>
        </p:spPr>
        <p:txBody>
          <a:bodyPr>
            <a:normAutofit/>
          </a:bodyPr>
          <a:lstStyle/>
          <a:p>
            <a:pPr marL="0" indent="0" algn="just">
              <a:buNone/>
            </a:pPr>
            <a:r>
              <a:rPr lang="en-US" altLang="zh-TW" sz="2400" b="1" u="sng" dirty="0">
                <a:solidFill>
                  <a:srgbClr val="002060"/>
                </a:solidFill>
                <a:latin typeface="Bookman Old Style" panose="02050604050505020204" pitchFamily="18" charset="0"/>
              </a:rPr>
              <a:t>NOISE</a:t>
            </a:r>
            <a:endParaRPr lang="en-US" altLang="zh-TW" sz="2400" b="1" dirty="0">
              <a:latin typeface="Bookman Old Style" panose="0205060405050502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pic>
        <p:nvPicPr>
          <p:cNvPr id="8" name="Content Placeholder 4">
            <a:extLst>
              <a:ext uri="{FF2B5EF4-FFF2-40B4-BE49-F238E27FC236}">
                <a16:creationId xmlns:a16="http://schemas.microsoft.com/office/drawing/2014/main" id="{93C0ED15-853F-4FE0-85C6-0D63D83FF2B4}"/>
              </a:ext>
            </a:extLst>
          </p:cNvPr>
          <p:cNvPicPr>
            <a:picLocks noChangeAspect="1"/>
          </p:cNvPicPr>
          <p:nvPr/>
        </p:nvPicPr>
        <p:blipFill>
          <a:blip r:embed="rId4"/>
          <a:stretch>
            <a:fillRect/>
          </a:stretch>
        </p:blipFill>
        <p:spPr>
          <a:xfrm>
            <a:off x="395536" y="1840495"/>
            <a:ext cx="4256362" cy="3866891"/>
          </a:xfrm>
          <a:prstGeom prst="rect">
            <a:avLst/>
          </a:prstGeom>
        </p:spPr>
      </p:pic>
      <p:pic>
        <p:nvPicPr>
          <p:cNvPr id="10" name="Picture 9">
            <a:extLst>
              <a:ext uri="{FF2B5EF4-FFF2-40B4-BE49-F238E27FC236}">
                <a16:creationId xmlns:a16="http://schemas.microsoft.com/office/drawing/2014/main" id="{55DBA528-110B-4041-9CE6-D69CFD4FF2A9}"/>
              </a:ext>
            </a:extLst>
          </p:cNvPr>
          <p:cNvPicPr>
            <a:picLocks noChangeAspect="1"/>
          </p:cNvPicPr>
          <p:nvPr/>
        </p:nvPicPr>
        <p:blipFill>
          <a:blip r:embed="rId5"/>
          <a:stretch>
            <a:fillRect/>
          </a:stretch>
        </p:blipFill>
        <p:spPr>
          <a:xfrm>
            <a:off x="4651898" y="2492896"/>
            <a:ext cx="4437939" cy="2977233"/>
          </a:xfrm>
          <a:prstGeom prst="rect">
            <a:avLst/>
          </a:prstGeom>
        </p:spPr>
      </p:pic>
    </p:spTree>
    <p:extLst>
      <p:ext uri="{BB962C8B-B14F-4D97-AF65-F5344CB8AC3E}">
        <p14:creationId xmlns:p14="http://schemas.microsoft.com/office/powerpoint/2010/main" val="3218589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59" y="575356"/>
            <a:ext cx="5185453" cy="584910"/>
          </a:xfrm>
        </p:spPr>
        <p:txBody>
          <a:bodyPr>
            <a:normAutofit/>
          </a:bodyPr>
          <a:lstStyle/>
          <a:p>
            <a:pPr marL="0" indent="0" algn="just">
              <a:buNone/>
            </a:pPr>
            <a:r>
              <a:rPr lang="en-US" altLang="zh-TW" sz="2400" b="1" u="sng" dirty="0">
                <a:solidFill>
                  <a:srgbClr val="002060"/>
                </a:solidFill>
                <a:latin typeface="Bookman Old Style" panose="02050604050505020204" pitchFamily="18" charset="0"/>
              </a:rPr>
              <a:t>AUTO-CORRELATION</a:t>
            </a:r>
            <a:endParaRPr lang="en-US" altLang="zh-TW" sz="2400" b="1" dirty="0">
              <a:latin typeface="Bookman Old Style" panose="0205060405050502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sp>
        <p:nvSpPr>
          <p:cNvPr id="10" name="Content Placeholder 2"/>
          <p:cNvSpPr txBox="1">
            <a:spLocks/>
          </p:cNvSpPr>
          <p:nvPr/>
        </p:nvSpPr>
        <p:spPr>
          <a:xfrm>
            <a:off x="611558" y="1830524"/>
            <a:ext cx="7776865" cy="138245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US" sz="1800" b="1" dirty="0">
                <a:latin typeface="Bookman Old Style" panose="02050604050505020204" pitchFamily="18" charset="0"/>
              </a:rPr>
              <a:t>Autocorrelation</a:t>
            </a:r>
            <a:r>
              <a:rPr lang="en-US" sz="1800" dirty="0">
                <a:latin typeface="Bookman Old Style" panose="02050604050505020204" pitchFamily="18" charset="0"/>
              </a:rPr>
              <a:t>, also known as serial correlation, is the correlation of a signal with a delayed copy of itself as a function of delay. Informally, it is the similarity between observations as a function of the time lag between them.</a:t>
            </a:r>
          </a:p>
        </p:txBody>
      </p:sp>
      <p:sp>
        <p:nvSpPr>
          <p:cNvPr id="7" name="Content Placeholder 2">
            <a:extLst>
              <a:ext uri="{FF2B5EF4-FFF2-40B4-BE49-F238E27FC236}">
                <a16:creationId xmlns:a16="http://schemas.microsoft.com/office/drawing/2014/main" id="{47DB859F-15F8-4825-929C-61A7F046B164}"/>
              </a:ext>
            </a:extLst>
          </p:cNvPr>
          <p:cNvSpPr txBox="1">
            <a:spLocks/>
          </p:cNvSpPr>
          <p:nvPr/>
        </p:nvSpPr>
        <p:spPr>
          <a:xfrm>
            <a:off x="611557" y="3212976"/>
            <a:ext cx="7776865" cy="138245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US" sz="1800" dirty="0">
                <a:latin typeface="Bookman Old Style" panose="02050604050505020204" pitchFamily="18" charset="0"/>
              </a:rPr>
              <a:t>The </a:t>
            </a:r>
            <a:r>
              <a:rPr lang="en-US" sz="1800" dirty="0" err="1">
                <a:latin typeface="Bookman Old Style" panose="02050604050505020204" pitchFamily="18" charset="0"/>
              </a:rPr>
              <a:t>Jupyter</a:t>
            </a:r>
            <a:r>
              <a:rPr lang="en-US" sz="1800" dirty="0">
                <a:latin typeface="Bookman Old Style" panose="02050604050505020204" pitchFamily="18" charset="0"/>
              </a:rPr>
              <a:t> notebook for this chapter, chap05.ipynb, includes an interaction that lets you compute autocorrelations for different lags. Use this interaction to estimate the pitch of the vocal chirp for a few different start times. </a:t>
            </a:r>
          </a:p>
        </p:txBody>
      </p:sp>
    </p:spTree>
    <p:extLst>
      <p:ext uri="{BB962C8B-B14F-4D97-AF65-F5344CB8AC3E}">
        <p14:creationId xmlns:p14="http://schemas.microsoft.com/office/powerpoint/2010/main" val="84004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59" y="575356"/>
            <a:ext cx="5185453" cy="584910"/>
          </a:xfrm>
        </p:spPr>
        <p:txBody>
          <a:bodyPr>
            <a:normAutofit/>
          </a:bodyPr>
          <a:lstStyle/>
          <a:p>
            <a:pPr marL="0" indent="0" algn="just">
              <a:buNone/>
            </a:pPr>
            <a:r>
              <a:rPr lang="en-US" altLang="zh-TW" sz="2400" b="1" u="sng" dirty="0">
                <a:solidFill>
                  <a:srgbClr val="002060"/>
                </a:solidFill>
                <a:latin typeface="Bookman Old Style" panose="02050604050505020204" pitchFamily="18" charset="0"/>
              </a:rPr>
              <a:t>AUTO-CORRELATION</a:t>
            </a:r>
            <a:endParaRPr lang="en-US" altLang="zh-TW" sz="2400" b="1" dirty="0">
              <a:latin typeface="Bookman Old Style" panose="0205060405050502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pic>
        <p:nvPicPr>
          <p:cNvPr id="8" name="Picture 7">
            <a:extLst>
              <a:ext uri="{FF2B5EF4-FFF2-40B4-BE49-F238E27FC236}">
                <a16:creationId xmlns:a16="http://schemas.microsoft.com/office/drawing/2014/main" id="{854FE90D-5C2D-4F0B-8CC4-6584F444B2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3744" y="1758320"/>
            <a:ext cx="4504229" cy="4166389"/>
          </a:xfrm>
          <a:prstGeom prst="rect">
            <a:avLst/>
          </a:prstGeom>
        </p:spPr>
      </p:pic>
      <p:pic>
        <p:nvPicPr>
          <p:cNvPr id="9" name="Picture 8">
            <a:extLst>
              <a:ext uri="{FF2B5EF4-FFF2-40B4-BE49-F238E27FC236}">
                <a16:creationId xmlns:a16="http://schemas.microsoft.com/office/drawing/2014/main" id="{4A9C3258-AF0A-47CB-B406-6B6DD0EA5DB5}"/>
              </a:ext>
            </a:extLst>
          </p:cNvPr>
          <p:cNvPicPr>
            <a:picLocks noChangeAspect="1"/>
          </p:cNvPicPr>
          <p:nvPr/>
        </p:nvPicPr>
        <p:blipFill>
          <a:blip r:embed="rId5"/>
          <a:stretch>
            <a:fillRect/>
          </a:stretch>
        </p:blipFill>
        <p:spPr>
          <a:xfrm>
            <a:off x="342241" y="1313960"/>
            <a:ext cx="3915703" cy="4495073"/>
          </a:xfrm>
          <a:prstGeom prst="rect">
            <a:avLst/>
          </a:prstGeom>
        </p:spPr>
      </p:pic>
    </p:spTree>
    <p:extLst>
      <p:ext uri="{BB962C8B-B14F-4D97-AF65-F5344CB8AC3E}">
        <p14:creationId xmlns:p14="http://schemas.microsoft.com/office/powerpoint/2010/main" val="2558090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59" y="575356"/>
            <a:ext cx="5185453" cy="584910"/>
          </a:xfrm>
        </p:spPr>
        <p:txBody>
          <a:bodyPr>
            <a:normAutofit/>
          </a:bodyPr>
          <a:lstStyle/>
          <a:p>
            <a:pPr marL="0" indent="0" algn="just">
              <a:buNone/>
            </a:pPr>
            <a:r>
              <a:rPr lang="en-US" altLang="zh-TW" sz="2400" b="1" u="sng" dirty="0">
                <a:solidFill>
                  <a:srgbClr val="002060"/>
                </a:solidFill>
                <a:latin typeface="Bookman Old Style" panose="02050604050505020204" pitchFamily="18" charset="0"/>
              </a:rPr>
              <a:t>AUTO-CORRELATION</a:t>
            </a:r>
            <a:endParaRPr lang="en-US" altLang="zh-TW" sz="2400" b="1" dirty="0">
              <a:latin typeface="Bookman Old Style" panose="0205060405050502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pic>
        <p:nvPicPr>
          <p:cNvPr id="10" name="Content Placeholder 6">
            <a:extLst>
              <a:ext uri="{FF2B5EF4-FFF2-40B4-BE49-F238E27FC236}">
                <a16:creationId xmlns:a16="http://schemas.microsoft.com/office/drawing/2014/main" id="{30B11DB0-73E4-4B06-B4D8-A80F98F9F3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1966181"/>
            <a:ext cx="4229133" cy="3458643"/>
          </a:xfrm>
          <a:prstGeom prst="rect">
            <a:avLst/>
          </a:prstGeom>
        </p:spPr>
      </p:pic>
      <p:pic>
        <p:nvPicPr>
          <p:cNvPr id="11" name="Picture 10">
            <a:extLst>
              <a:ext uri="{FF2B5EF4-FFF2-40B4-BE49-F238E27FC236}">
                <a16:creationId xmlns:a16="http://schemas.microsoft.com/office/drawing/2014/main" id="{364B6810-0F5A-4CCF-8B0C-26E33A4E0E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31390" y="2017125"/>
            <a:ext cx="4609362" cy="3407700"/>
          </a:xfrm>
          <a:prstGeom prst="rect">
            <a:avLst/>
          </a:prstGeom>
        </p:spPr>
      </p:pic>
    </p:spTree>
    <p:extLst>
      <p:ext uri="{BB962C8B-B14F-4D97-AF65-F5344CB8AC3E}">
        <p14:creationId xmlns:p14="http://schemas.microsoft.com/office/powerpoint/2010/main" val="2569058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59" y="575356"/>
            <a:ext cx="5472609" cy="715108"/>
          </a:xfrm>
        </p:spPr>
        <p:txBody>
          <a:bodyPr>
            <a:normAutofit/>
          </a:bodyPr>
          <a:lstStyle/>
          <a:p>
            <a:pPr marL="0" indent="0" algn="just">
              <a:buNone/>
            </a:pPr>
            <a:r>
              <a:rPr lang="en-US" altLang="zh-TW" sz="2400" b="1" u="sng" dirty="0">
                <a:solidFill>
                  <a:srgbClr val="002060"/>
                </a:solidFill>
                <a:latin typeface="Bookman Old Style" panose="02050604050505020204" pitchFamily="18" charset="0"/>
              </a:rPr>
              <a:t>DISCRETE COSINE TRANSFORM </a:t>
            </a:r>
            <a:endParaRPr lang="en-US" altLang="zh-TW" sz="2400" b="1" dirty="0">
              <a:latin typeface="Bookman Old Style" panose="0205060405050502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sp>
        <p:nvSpPr>
          <p:cNvPr id="10" name="Content Placeholder 2"/>
          <p:cNvSpPr txBox="1">
            <a:spLocks/>
          </p:cNvSpPr>
          <p:nvPr/>
        </p:nvSpPr>
        <p:spPr>
          <a:xfrm>
            <a:off x="611558" y="1830524"/>
            <a:ext cx="7776865" cy="138245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US" dirty="0">
                <a:latin typeface="Bookman Old Style" panose="02050604050505020204" pitchFamily="18" charset="0"/>
              </a:rPr>
              <a:t>A </a:t>
            </a:r>
            <a:r>
              <a:rPr lang="en-US" b="1" dirty="0">
                <a:latin typeface="Bookman Old Style" panose="02050604050505020204" pitchFamily="18" charset="0"/>
              </a:rPr>
              <a:t>discrete cosine transform</a:t>
            </a:r>
            <a:r>
              <a:rPr lang="en-US" dirty="0">
                <a:latin typeface="Bookman Old Style" panose="02050604050505020204" pitchFamily="18" charset="0"/>
              </a:rPr>
              <a:t> (</a:t>
            </a:r>
            <a:r>
              <a:rPr lang="en-US" b="1" dirty="0">
                <a:latin typeface="Bookman Old Style" panose="02050604050505020204" pitchFamily="18" charset="0"/>
              </a:rPr>
              <a:t>DCT</a:t>
            </a:r>
            <a:r>
              <a:rPr lang="en-US" dirty="0">
                <a:latin typeface="Bookman Old Style" panose="02050604050505020204" pitchFamily="18" charset="0"/>
              </a:rPr>
              <a:t>) expresses a finite sequence of data points in terms of a sum of </a:t>
            </a:r>
            <a:r>
              <a:rPr lang="en-US" b="1" dirty="0">
                <a:latin typeface="Bookman Old Style" panose="02050604050505020204" pitchFamily="18" charset="0"/>
              </a:rPr>
              <a:t>cosine</a:t>
            </a:r>
            <a:r>
              <a:rPr lang="en-US" dirty="0">
                <a:latin typeface="Bookman Old Style" panose="02050604050505020204" pitchFamily="18" charset="0"/>
              </a:rPr>
              <a:t> functions oscillating at different frequencies.</a:t>
            </a:r>
            <a:endParaRPr lang="en-US" sz="1800" dirty="0">
              <a:latin typeface="Bookman Old Style" panose="02050604050505020204" pitchFamily="18" charset="0"/>
            </a:endParaRPr>
          </a:p>
        </p:txBody>
      </p:sp>
      <p:sp>
        <p:nvSpPr>
          <p:cNvPr id="7" name="Content Placeholder 2">
            <a:extLst>
              <a:ext uri="{FF2B5EF4-FFF2-40B4-BE49-F238E27FC236}">
                <a16:creationId xmlns:a16="http://schemas.microsoft.com/office/drawing/2014/main" id="{47DB859F-15F8-4825-929C-61A7F046B164}"/>
              </a:ext>
            </a:extLst>
          </p:cNvPr>
          <p:cNvSpPr txBox="1">
            <a:spLocks/>
          </p:cNvSpPr>
          <p:nvPr/>
        </p:nvSpPr>
        <p:spPr>
          <a:xfrm>
            <a:off x="611557" y="3212976"/>
            <a:ext cx="7776865" cy="138245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US" sz="1800" dirty="0">
                <a:latin typeface="Bookman Old Style" panose="02050604050505020204" pitchFamily="18" charset="0"/>
              </a:rPr>
              <a:t>The </a:t>
            </a:r>
            <a:r>
              <a:rPr lang="en-US" sz="1800" dirty="0" err="1">
                <a:latin typeface="Bookman Old Style" panose="02050604050505020204" pitchFamily="18" charset="0"/>
              </a:rPr>
              <a:t>Jupyter</a:t>
            </a:r>
            <a:r>
              <a:rPr lang="en-US" sz="1800" dirty="0">
                <a:latin typeface="Bookman Old Style" panose="02050604050505020204" pitchFamily="18" charset="0"/>
              </a:rPr>
              <a:t> notebook for this chapter, chap05.ipynb, includes an interaction that lets you compute autocorrelations for different lags. Use this interaction to estimate the pitch of the vocal chirp for a few different start times. </a:t>
            </a:r>
          </a:p>
        </p:txBody>
      </p:sp>
    </p:spTree>
    <p:extLst>
      <p:ext uri="{BB962C8B-B14F-4D97-AF65-F5344CB8AC3E}">
        <p14:creationId xmlns:p14="http://schemas.microsoft.com/office/powerpoint/2010/main" val="117956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59" y="575356"/>
            <a:ext cx="5472609" cy="715108"/>
          </a:xfrm>
        </p:spPr>
        <p:txBody>
          <a:bodyPr>
            <a:normAutofit/>
          </a:bodyPr>
          <a:lstStyle/>
          <a:p>
            <a:pPr marL="0" indent="0" algn="just">
              <a:buNone/>
            </a:pPr>
            <a:r>
              <a:rPr lang="en-US" altLang="zh-TW" sz="2400" b="1" u="sng" dirty="0">
                <a:solidFill>
                  <a:srgbClr val="002060"/>
                </a:solidFill>
                <a:latin typeface="Bookman Old Style" panose="02050604050505020204" pitchFamily="18" charset="0"/>
              </a:rPr>
              <a:t>DISCRETE COSINE TRANSFORM </a:t>
            </a:r>
            <a:endParaRPr lang="en-US" altLang="zh-TW" sz="2400" b="1" dirty="0">
              <a:latin typeface="Bookman Old Style" panose="0205060405050502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pic>
        <p:nvPicPr>
          <p:cNvPr id="8" name="圖片 3">
            <a:extLst>
              <a:ext uri="{FF2B5EF4-FFF2-40B4-BE49-F238E27FC236}">
                <a16:creationId xmlns:a16="http://schemas.microsoft.com/office/drawing/2014/main" id="{3221D8F8-2CBB-418F-9AE1-1A9C86D0EF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59" y="1272704"/>
            <a:ext cx="3733800" cy="1739528"/>
          </a:xfrm>
          <a:prstGeom prst="rect">
            <a:avLst/>
          </a:prstGeom>
        </p:spPr>
      </p:pic>
      <p:pic>
        <p:nvPicPr>
          <p:cNvPr id="9" name="Content Placeholder 3">
            <a:extLst>
              <a:ext uri="{FF2B5EF4-FFF2-40B4-BE49-F238E27FC236}">
                <a16:creationId xmlns:a16="http://schemas.microsoft.com/office/drawing/2014/main" id="{AB077B6F-0AB1-462B-B87D-C3BDD71C20B9}"/>
              </a:ext>
            </a:extLst>
          </p:cNvPr>
          <p:cNvPicPr>
            <a:picLocks noChangeAspect="1"/>
          </p:cNvPicPr>
          <p:nvPr/>
        </p:nvPicPr>
        <p:blipFill>
          <a:blip r:embed="rId5"/>
          <a:stretch>
            <a:fillRect/>
          </a:stretch>
        </p:blipFill>
        <p:spPr>
          <a:xfrm>
            <a:off x="484240" y="3077486"/>
            <a:ext cx="3988438" cy="919348"/>
          </a:xfrm>
          <a:prstGeom prst="rect">
            <a:avLst/>
          </a:prstGeom>
        </p:spPr>
      </p:pic>
      <p:pic>
        <p:nvPicPr>
          <p:cNvPr id="11" name="Picture 10">
            <a:extLst>
              <a:ext uri="{FF2B5EF4-FFF2-40B4-BE49-F238E27FC236}">
                <a16:creationId xmlns:a16="http://schemas.microsoft.com/office/drawing/2014/main" id="{6DC7B180-FADE-4D82-B3E3-24A021DC7A40}"/>
              </a:ext>
            </a:extLst>
          </p:cNvPr>
          <p:cNvPicPr>
            <a:picLocks noChangeAspect="1"/>
          </p:cNvPicPr>
          <p:nvPr/>
        </p:nvPicPr>
        <p:blipFill>
          <a:blip r:embed="rId6"/>
          <a:stretch>
            <a:fillRect/>
          </a:stretch>
        </p:blipFill>
        <p:spPr>
          <a:xfrm>
            <a:off x="484240" y="4149697"/>
            <a:ext cx="3988438" cy="1427959"/>
          </a:xfrm>
          <a:prstGeom prst="rect">
            <a:avLst/>
          </a:prstGeom>
        </p:spPr>
      </p:pic>
      <p:pic>
        <p:nvPicPr>
          <p:cNvPr id="12" name="Picture 11">
            <a:extLst>
              <a:ext uri="{FF2B5EF4-FFF2-40B4-BE49-F238E27FC236}">
                <a16:creationId xmlns:a16="http://schemas.microsoft.com/office/drawing/2014/main" id="{EAF4FD5C-574C-4AAC-8D78-B6D74A5ADFA2}"/>
              </a:ext>
            </a:extLst>
          </p:cNvPr>
          <p:cNvPicPr>
            <a:picLocks noChangeAspect="1"/>
          </p:cNvPicPr>
          <p:nvPr/>
        </p:nvPicPr>
        <p:blipFill>
          <a:blip r:embed="rId7"/>
          <a:stretch>
            <a:fillRect/>
          </a:stretch>
        </p:blipFill>
        <p:spPr>
          <a:xfrm>
            <a:off x="4932040" y="1549862"/>
            <a:ext cx="3935096" cy="1879138"/>
          </a:xfrm>
          <a:prstGeom prst="rect">
            <a:avLst/>
          </a:prstGeom>
        </p:spPr>
      </p:pic>
      <p:pic>
        <p:nvPicPr>
          <p:cNvPr id="13" name="Content Placeholder 3">
            <a:extLst>
              <a:ext uri="{FF2B5EF4-FFF2-40B4-BE49-F238E27FC236}">
                <a16:creationId xmlns:a16="http://schemas.microsoft.com/office/drawing/2014/main" id="{DC283490-6769-48EA-9437-4DEF30FA0BED}"/>
              </a:ext>
            </a:extLst>
          </p:cNvPr>
          <p:cNvPicPr>
            <a:picLocks noChangeAspect="1"/>
          </p:cNvPicPr>
          <p:nvPr/>
        </p:nvPicPr>
        <p:blipFill>
          <a:blip r:embed="rId8"/>
          <a:stretch>
            <a:fillRect/>
          </a:stretch>
        </p:blipFill>
        <p:spPr>
          <a:xfrm>
            <a:off x="4694351" y="3747482"/>
            <a:ext cx="4360909" cy="1711073"/>
          </a:xfrm>
          <a:prstGeom prst="rect">
            <a:avLst/>
          </a:prstGeom>
        </p:spPr>
      </p:pic>
    </p:spTree>
    <p:extLst>
      <p:ext uri="{BB962C8B-B14F-4D97-AF65-F5344CB8AC3E}">
        <p14:creationId xmlns:p14="http://schemas.microsoft.com/office/powerpoint/2010/main" val="1660161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59" y="575356"/>
            <a:ext cx="5472609" cy="715108"/>
          </a:xfrm>
        </p:spPr>
        <p:txBody>
          <a:bodyPr>
            <a:normAutofit/>
          </a:bodyPr>
          <a:lstStyle/>
          <a:p>
            <a:pPr marL="0" indent="0" algn="just">
              <a:buNone/>
            </a:pPr>
            <a:r>
              <a:rPr lang="en-US" altLang="zh-TW" sz="2400" b="1" u="sng" dirty="0">
                <a:solidFill>
                  <a:srgbClr val="002060"/>
                </a:solidFill>
                <a:latin typeface="Bookman Old Style" panose="02050604050505020204" pitchFamily="18" charset="0"/>
              </a:rPr>
              <a:t>DISCRETE COSINE TRANSFORM </a:t>
            </a:r>
            <a:endParaRPr lang="en-US" altLang="zh-TW" sz="2400" b="1" dirty="0">
              <a:latin typeface="Bookman Old Style" panose="0205060405050502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pic>
        <p:nvPicPr>
          <p:cNvPr id="14" name="Picture 13">
            <a:extLst>
              <a:ext uri="{FF2B5EF4-FFF2-40B4-BE49-F238E27FC236}">
                <a16:creationId xmlns:a16="http://schemas.microsoft.com/office/drawing/2014/main" id="{D18BAAF1-A577-4BEF-B7EE-C30A1CB08EE7}"/>
              </a:ext>
            </a:extLst>
          </p:cNvPr>
          <p:cNvPicPr>
            <a:picLocks noChangeAspect="1"/>
          </p:cNvPicPr>
          <p:nvPr/>
        </p:nvPicPr>
        <p:blipFill>
          <a:blip r:embed="rId4"/>
          <a:stretch>
            <a:fillRect/>
          </a:stretch>
        </p:blipFill>
        <p:spPr>
          <a:xfrm>
            <a:off x="323528" y="1691671"/>
            <a:ext cx="4057481" cy="1383823"/>
          </a:xfrm>
          <a:prstGeom prst="rect">
            <a:avLst/>
          </a:prstGeom>
        </p:spPr>
      </p:pic>
      <p:pic>
        <p:nvPicPr>
          <p:cNvPr id="15" name="Picture 14">
            <a:extLst>
              <a:ext uri="{FF2B5EF4-FFF2-40B4-BE49-F238E27FC236}">
                <a16:creationId xmlns:a16="http://schemas.microsoft.com/office/drawing/2014/main" id="{BCA5BAF9-BD23-4A69-BC51-B19BCD1DA900}"/>
              </a:ext>
            </a:extLst>
          </p:cNvPr>
          <p:cNvPicPr>
            <a:picLocks noChangeAspect="1"/>
          </p:cNvPicPr>
          <p:nvPr/>
        </p:nvPicPr>
        <p:blipFill>
          <a:blip r:embed="rId5"/>
          <a:stretch>
            <a:fillRect/>
          </a:stretch>
        </p:blipFill>
        <p:spPr>
          <a:xfrm>
            <a:off x="323528" y="3187229"/>
            <a:ext cx="4057481" cy="2428875"/>
          </a:xfrm>
          <a:prstGeom prst="rect">
            <a:avLst/>
          </a:prstGeom>
        </p:spPr>
      </p:pic>
      <p:pic>
        <p:nvPicPr>
          <p:cNvPr id="16" name="Picture 15">
            <a:extLst>
              <a:ext uri="{FF2B5EF4-FFF2-40B4-BE49-F238E27FC236}">
                <a16:creationId xmlns:a16="http://schemas.microsoft.com/office/drawing/2014/main" id="{7F889DB4-C04A-49DB-9089-4B4D2AD8E533}"/>
              </a:ext>
            </a:extLst>
          </p:cNvPr>
          <p:cNvPicPr>
            <a:picLocks noChangeAspect="1"/>
          </p:cNvPicPr>
          <p:nvPr/>
        </p:nvPicPr>
        <p:blipFill>
          <a:blip r:embed="rId6"/>
          <a:stretch>
            <a:fillRect/>
          </a:stretch>
        </p:blipFill>
        <p:spPr>
          <a:xfrm>
            <a:off x="4860032" y="2205614"/>
            <a:ext cx="4073533" cy="2208380"/>
          </a:xfrm>
          <a:prstGeom prst="rect">
            <a:avLst/>
          </a:prstGeom>
        </p:spPr>
      </p:pic>
      <p:sp>
        <p:nvSpPr>
          <p:cNvPr id="17" name="Rectangle 16">
            <a:extLst>
              <a:ext uri="{FF2B5EF4-FFF2-40B4-BE49-F238E27FC236}">
                <a16:creationId xmlns:a16="http://schemas.microsoft.com/office/drawing/2014/main" id="{F16DF7B9-850C-49A9-9A12-359C5D797AEC}"/>
              </a:ext>
            </a:extLst>
          </p:cNvPr>
          <p:cNvSpPr/>
          <p:nvPr/>
        </p:nvSpPr>
        <p:spPr>
          <a:xfrm>
            <a:off x="300749" y="1253232"/>
            <a:ext cx="1845955" cy="369332"/>
          </a:xfrm>
          <a:prstGeom prst="rect">
            <a:avLst/>
          </a:prstGeom>
        </p:spPr>
        <p:txBody>
          <a:bodyPr wrap="none">
            <a:spAutoFit/>
          </a:bodyPr>
          <a:lstStyle/>
          <a:p>
            <a:r>
              <a:rPr lang="en-GB" b="1" dirty="0"/>
              <a:t>Analyze2 Results:</a:t>
            </a:r>
          </a:p>
        </p:txBody>
      </p:sp>
    </p:spTree>
    <p:extLst>
      <p:ext uri="{BB962C8B-B14F-4D97-AF65-F5344CB8AC3E}">
        <p14:creationId xmlns:p14="http://schemas.microsoft.com/office/powerpoint/2010/main" val="478401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59" y="575356"/>
            <a:ext cx="5472609" cy="715108"/>
          </a:xfrm>
        </p:spPr>
        <p:txBody>
          <a:bodyPr>
            <a:normAutofit/>
          </a:bodyPr>
          <a:lstStyle/>
          <a:p>
            <a:pPr marL="0" indent="0" algn="just">
              <a:buNone/>
            </a:pPr>
            <a:r>
              <a:rPr lang="en-US" altLang="zh-TW" sz="2400" b="1" u="sng" dirty="0">
                <a:solidFill>
                  <a:srgbClr val="002060"/>
                </a:solidFill>
                <a:latin typeface="Bookman Old Style" panose="02050604050505020204" pitchFamily="18" charset="0"/>
              </a:rPr>
              <a:t>DISCRETE COSINE TRANSFORM </a:t>
            </a:r>
            <a:endParaRPr lang="en-US" altLang="zh-TW" sz="2400" b="1" dirty="0">
              <a:latin typeface="Bookman Old Style" panose="0205060405050502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sp>
        <p:nvSpPr>
          <p:cNvPr id="10" name="Content Placeholder 2">
            <a:extLst>
              <a:ext uri="{FF2B5EF4-FFF2-40B4-BE49-F238E27FC236}">
                <a16:creationId xmlns:a16="http://schemas.microsoft.com/office/drawing/2014/main" id="{EEFF67BB-83DA-48D5-A3C6-6D87719AB8A0}"/>
              </a:ext>
            </a:extLst>
          </p:cNvPr>
          <p:cNvSpPr txBox="1">
            <a:spLocks/>
          </p:cNvSpPr>
          <p:nvPr/>
        </p:nvSpPr>
        <p:spPr>
          <a:xfrm>
            <a:off x="65350" y="1195253"/>
            <a:ext cx="4232366" cy="43702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b="1" dirty="0" err="1"/>
              <a:t>scipy.fftpack.dct</a:t>
            </a:r>
            <a:r>
              <a:rPr lang="en-GB" b="1" dirty="0"/>
              <a:t> Results: </a:t>
            </a:r>
          </a:p>
          <a:p>
            <a:endParaRPr lang="en-GB" dirty="0"/>
          </a:p>
        </p:txBody>
      </p:sp>
      <p:pic>
        <p:nvPicPr>
          <p:cNvPr id="11" name="Picture 10">
            <a:extLst>
              <a:ext uri="{FF2B5EF4-FFF2-40B4-BE49-F238E27FC236}">
                <a16:creationId xmlns:a16="http://schemas.microsoft.com/office/drawing/2014/main" id="{74ED6398-87BB-46BD-AAE4-5993A96A9D15}"/>
              </a:ext>
            </a:extLst>
          </p:cNvPr>
          <p:cNvPicPr>
            <a:picLocks noChangeAspect="1"/>
          </p:cNvPicPr>
          <p:nvPr/>
        </p:nvPicPr>
        <p:blipFill>
          <a:blip r:embed="rId4"/>
          <a:stretch>
            <a:fillRect/>
          </a:stretch>
        </p:blipFill>
        <p:spPr>
          <a:xfrm>
            <a:off x="251520" y="1702447"/>
            <a:ext cx="4276725" cy="1371600"/>
          </a:xfrm>
          <a:prstGeom prst="rect">
            <a:avLst/>
          </a:prstGeom>
        </p:spPr>
      </p:pic>
      <p:pic>
        <p:nvPicPr>
          <p:cNvPr id="12" name="Picture 11">
            <a:extLst>
              <a:ext uri="{FF2B5EF4-FFF2-40B4-BE49-F238E27FC236}">
                <a16:creationId xmlns:a16="http://schemas.microsoft.com/office/drawing/2014/main" id="{8CA0207A-0A39-473B-B648-8531B73206D3}"/>
              </a:ext>
            </a:extLst>
          </p:cNvPr>
          <p:cNvPicPr>
            <a:picLocks noChangeAspect="1"/>
          </p:cNvPicPr>
          <p:nvPr/>
        </p:nvPicPr>
        <p:blipFill>
          <a:blip r:embed="rId5"/>
          <a:stretch>
            <a:fillRect/>
          </a:stretch>
        </p:blipFill>
        <p:spPr>
          <a:xfrm>
            <a:off x="338446" y="3266366"/>
            <a:ext cx="3686175" cy="2524125"/>
          </a:xfrm>
          <a:prstGeom prst="rect">
            <a:avLst/>
          </a:prstGeom>
        </p:spPr>
      </p:pic>
      <p:pic>
        <p:nvPicPr>
          <p:cNvPr id="13" name="Picture 12">
            <a:extLst>
              <a:ext uri="{FF2B5EF4-FFF2-40B4-BE49-F238E27FC236}">
                <a16:creationId xmlns:a16="http://schemas.microsoft.com/office/drawing/2014/main" id="{1F5E0C5D-CFCE-4AE9-8C7E-E6AD01CD5FE9}"/>
              </a:ext>
            </a:extLst>
          </p:cNvPr>
          <p:cNvPicPr>
            <a:picLocks noChangeAspect="1"/>
          </p:cNvPicPr>
          <p:nvPr/>
        </p:nvPicPr>
        <p:blipFill>
          <a:blip r:embed="rId6"/>
          <a:stretch>
            <a:fillRect/>
          </a:stretch>
        </p:blipFill>
        <p:spPr>
          <a:xfrm>
            <a:off x="4182421" y="2564904"/>
            <a:ext cx="4495688" cy="2994791"/>
          </a:xfrm>
          <a:prstGeom prst="rect">
            <a:avLst/>
          </a:prstGeom>
        </p:spPr>
      </p:pic>
    </p:spTree>
    <p:extLst>
      <p:ext uri="{BB962C8B-B14F-4D97-AF65-F5344CB8AC3E}">
        <p14:creationId xmlns:p14="http://schemas.microsoft.com/office/powerpoint/2010/main" val="3104299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1685" y="1270766"/>
            <a:ext cx="5185453" cy="584910"/>
          </a:xfrm>
        </p:spPr>
        <p:txBody>
          <a:bodyPr>
            <a:normAutofit/>
          </a:bodyPr>
          <a:lstStyle/>
          <a:p>
            <a:pPr marL="0" indent="0" algn="just">
              <a:buNone/>
            </a:pPr>
            <a:r>
              <a:rPr lang="en-US" altLang="zh-TW" sz="2400" b="1" u="sng" dirty="0">
                <a:solidFill>
                  <a:srgbClr val="002060"/>
                </a:solidFill>
                <a:latin typeface="Bookman Old Style" panose="02050604050505020204" pitchFamily="18" charset="0"/>
              </a:rPr>
              <a:t>Layout</a:t>
            </a:r>
            <a:endParaRPr lang="en-US" altLang="zh-TW" sz="1800" b="1" u="sng" dirty="0">
              <a:solidFill>
                <a:srgbClr val="002060"/>
              </a:solidFill>
              <a:latin typeface="Bookman Old Style" panose="02050604050505020204" pitchFamily="18" charset="0"/>
            </a:endParaRPr>
          </a:p>
          <a:p>
            <a:pPr marL="0" indent="0" algn="just">
              <a:buNone/>
            </a:pPr>
            <a:endParaRPr lang="en-US" altLang="zh-TW" sz="2400" b="1" dirty="0">
              <a:latin typeface="Bookman Old Style" panose="02050604050505020204" pitchFamily="18" charset="0"/>
            </a:endParaRPr>
          </a:p>
          <a:p>
            <a:pPr marL="0" indent="0" algn="just">
              <a:buNone/>
            </a:pPr>
            <a:endParaRPr lang="en-US" altLang="zh-TW" sz="2400" b="1" dirty="0">
              <a:latin typeface="Bookman Old Style" panose="0205060405050502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sp>
        <p:nvSpPr>
          <p:cNvPr id="8" name="Content Placeholder 2"/>
          <p:cNvSpPr txBox="1">
            <a:spLocks/>
          </p:cNvSpPr>
          <p:nvPr/>
        </p:nvSpPr>
        <p:spPr>
          <a:xfrm>
            <a:off x="610394" y="2420888"/>
            <a:ext cx="7886700" cy="349178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en-US" altLang="zh-TW" sz="2800" dirty="0">
                <a:latin typeface="Calisto MT" panose="02040603050505030304" pitchFamily="18" charset="0"/>
              </a:rPr>
              <a:t>Chapter's Solution</a:t>
            </a:r>
          </a:p>
          <a:p>
            <a:pPr>
              <a:lnSpc>
                <a:spcPct val="100000"/>
              </a:lnSpc>
            </a:pPr>
            <a:endParaRPr lang="en-US" altLang="zh-TW" sz="2800" dirty="0">
              <a:latin typeface="Calisto MT" panose="02040603050505030304" pitchFamily="18" charset="0"/>
            </a:endParaRPr>
          </a:p>
          <a:p>
            <a:pPr>
              <a:lnSpc>
                <a:spcPct val="100000"/>
              </a:lnSpc>
            </a:pPr>
            <a:r>
              <a:rPr lang="en-US" altLang="zh-TW" sz="2800" dirty="0">
                <a:latin typeface="Calisto MT" panose="02040603050505030304" pitchFamily="18" charset="0"/>
              </a:rPr>
              <a:t>Research Progress </a:t>
            </a:r>
            <a:endParaRPr lang="en-US" altLang="zh-TW" sz="2500" dirty="0">
              <a:latin typeface="Calisto MT" panose="02040603050505030304" pitchFamily="18" charset="0"/>
            </a:endParaRPr>
          </a:p>
          <a:p>
            <a:pPr>
              <a:lnSpc>
                <a:spcPct val="100000"/>
              </a:lnSpc>
            </a:pPr>
            <a:endParaRPr lang="en-US" altLang="zh-TW" sz="2800" dirty="0">
              <a:latin typeface="Calisto MT" panose="02040603050505030304" pitchFamily="18" charset="0"/>
            </a:endParaRPr>
          </a:p>
        </p:txBody>
      </p:sp>
    </p:spTree>
    <p:extLst>
      <p:ext uri="{BB962C8B-B14F-4D97-AF65-F5344CB8AC3E}">
        <p14:creationId xmlns:p14="http://schemas.microsoft.com/office/powerpoint/2010/main" val="76726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59" y="575356"/>
            <a:ext cx="5472609" cy="715108"/>
          </a:xfrm>
        </p:spPr>
        <p:txBody>
          <a:bodyPr>
            <a:normAutofit/>
          </a:bodyPr>
          <a:lstStyle/>
          <a:p>
            <a:pPr marL="0" indent="0" algn="just">
              <a:buNone/>
            </a:pPr>
            <a:r>
              <a:rPr lang="en-US" altLang="zh-TW" sz="2400" b="1" u="sng" dirty="0">
                <a:solidFill>
                  <a:srgbClr val="002060"/>
                </a:solidFill>
                <a:latin typeface="Bookman Old Style" panose="02050604050505020204" pitchFamily="18" charset="0"/>
              </a:rPr>
              <a:t>DISCRETE COSINE TRANSFORM </a:t>
            </a:r>
            <a:endParaRPr lang="en-US" altLang="zh-TW" sz="2400" b="1" dirty="0">
              <a:latin typeface="Bookman Old Style" panose="0205060405050502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sp>
        <p:nvSpPr>
          <p:cNvPr id="14" name="Rectangle 13">
            <a:extLst>
              <a:ext uri="{FF2B5EF4-FFF2-40B4-BE49-F238E27FC236}">
                <a16:creationId xmlns:a16="http://schemas.microsoft.com/office/drawing/2014/main" id="{968C3DD9-AAFE-4A0D-B42D-B00ECDEE1CCB}"/>
              </a:ext>
            </a:extLst>
          </p:cNvPr>
          <p:cNvSpPr/>
          <p:nvPr/>
        </p:nvSpPr>
        <p:spPr>
          <a:xfrm>
            <a:off x="395536" y="1429100"/>
            <a:ext cx="3853940" cy="369332"/>
          </a:xfrm>
          <a:prstGeom prst="rect">
            <a:avLst/>
          </a:prstGeom>
        </p:spPr>
        <p:txBody>
          <a:bodyPr wrap="none">
            <a:spAutoFit/>
          </a:bodyPr>
          <a:lstStyle/>
          <a:p>
            <a:r>
              <a:rPr lang="en-GB" b="1" dirty="0"/>
              <a:t>Summarizing and Comparing all Plots: </a:t>
            </a:r>
          </a:p>
        </p:txBody>
      </p:sp>
      <p:pic>
        <p:nvPicPr>
          <p:cNvPr id="15" name="Picture 14">
            <a:extLst>
              <a:ext uri="{FF2B5EF4-FFF2-40B4-BE49-F238E27FC236}">
                <a16:creationId xmlns:a16="http://schemas.microsoft.com/office/drawing/2014/main" id="{15D1AD8A-3BAD-4C9A-B32F-3B80B70C6991}"/>
              </a:ext>
            </a:extLst>
          </p:cNvPr>
          <p:cNvPicPr>
            <a:picLocks noChangeAspect="1"/>
          </p:cNvPicPr>
          <p:nvPr/>
        </p:nvPicPr>
        <p:blipFill>
          <a:blip r:embed="rId4"/>
          <a:stretch>
            <a:fillRect/>
          </a:stretch>
        </p:blipFill>
        <p:spPr>
          <a:xfrm>
            <a:off x="473943" y="2062633"/>
            <a:ext cx="5610225" cy="923925"/>
          </a:xfrm>
          <a:prstGeom prst="rect">
            <a:avLst/>
          </a:prstGeom>
        </p:spPr>
      </p:pic>
      <p:pic>
        <p:nvPicPr>
          <p:cNvPr id="16" name="Picture 15">
            <a:extLst>
              <a:ext uri="{FF2B5EF4-FFF2-40B4-BE49-F238E27FC236}">
                <a16:creationId xmlns:a16="http://schemas.microsoft.com/office/drawing/2014/main" id="{1939776E-BC0E-4DCE-9EF2-635E99C10A2F}"/>
              </a:ext>
            </a:extLst>
          </p:cNvPr>
          <p:cNvPicPr>
            <a:picLocks noChangeAspect="1"/>
          </p:cNvPicPr>
          <p:nvPr/>
        </p:nvPicPr>
        <p:blipFill>
          <a:blip r:embed="rId5"/>
          <a:stretch>
            <a:fillRect/>
          </a:stretch>
        </p:blipFill>
        <p:spPr>
          <a:xfrm>
            <a:off x="3419872" y="3140968"/>
            <a:ext cx="4803816" cy="2725910"/>
          </a:xfrm>
          <a:prstGeom prst="rect">
            <a:avLst/>
          </a:prstGeom>
        </p:spPr>
      </p:pic>
    </p:spTree>
    <p:extLst>
      <p:ext uri="{BB962C8B-B14F-4D97-AF65-F5344CB8AC3E}">
        <p14:creationId xmlns:p14="http://schemas.microsoft.com/office/powerpoint/2010/main" val="288288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59" y="575356"/>
            <a:ext cx="5904657" cy="715108"/>
          </a:xfrm>
        </p:spPr>
        <p:txBody>
          <a:bodyPr>
            <a:normAutofit/>
          </a:bodyPr>
          <a:lstStyle/>
          <a:p>
            <a:pPr marL="0" indent="0" algn="just">
              <a:buNone/>
            </a:pPr>
            <a:r>
              <a:rPr lang="en-US" altLang="zh-TW" sz="2400" b="1" u="sng" dirty="0">
                <a:solidFill>
                  <a:srgbClr val="002060"/>
                </a:solidFill>
                <a:latin typeface="Bookman Old Style" panose="02050604050505020204" pitchFamily="18" charset="0"/>
              </a:rPr>
              <a:t>DISCRETE FOURIER TRANSFORM</a:t>
            </a:r>
            <a:endParaRPr lang="en-US" altLang="zh-TW" sz="2400" b="1" dirty="0">
              <a:latin typeface="Bookman Old Style" panose="0205060405050502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sp>
        <p:nvSpPr>
          <p:cNvPr id="2" name="Rectangle 1">
            <a:extLst>
              <a:ext uri="{FF2B5EF4-FFF2-40B4-BE49-F238E27FC236}">
                <a16:creationId xmlns:a16="http://schemas.microsoft.com/office/drawing/2014/main" id="{4E9F4C39-F0BD-4626-AD3E-B3830B538FB1}"/>
              </a:ext>
            </a:extLst>
          </p:cNvPr>
          <p:cNvSpPr/>
          <p:nvPr/>
        </p:nvSpPr>
        <p:spPr>
          <a:xfrm>
            <a:off x="611558" y="1394980"/>
            <a:ext cx="7776865" cy="1077218"/>
          </a:xfrm>
          <a:prstGeom prst="rect">
            <a:avLst/>
          </a:prstGeom>
        </p:spPr>
        <p:txBody>
          <a:bodyPr wrap="square">
            <a:spAutoFit/>
          </a:bodyPr>
          <a:lstStyle/>
          <a:p>
            <a:pPr algn="just"/>
            <a:r>
              <a:rPr lang="en-US" sz="1600" dirty="0">
                <a:latin typeface="Bookman Old Style" panose="02050604050505020204" pitchFamily="18" charset="0"/>
              </a:rPr>
              <a:t>the </a:t>
            </a:r>
            <a:r>
              <a:rPr lang="en-US" sz="1600" b="1" dirty="0">
                <a:latin typeface="Bookman Old Style" panose="02050604050505020204" pitchFamily="18" charset="0"/>
              </a:rPr>
              <a:t>discrete Fourier transform </a:t>
            </a:r>
            <a:r>
              <a:rPr lang="en-US" sz="1600" dirty="0">
                <a:latin typeface="Bookman Old Style" panose="02050604050505020204" pitchFamily="18" charset="0"/>
              </a:rPr>
              <a:t>converts a finite sequence of equally-spaced samples of a function into a same-length sequence of equally-spaced samples of the discrete-time Fourier transform, which is a complex-valued function of frequency.</a:t>
            </a:r>
          </a:p>
        </p:txBody>
      </p:sp>
      <p:sp>
        <p:nvSpPr>
          <p:cNvPr id="10" name="Content Placeholder 2">
            <a:extLst>
              <a:ext uri="{FF2B5EF4-FFF2-40B4-BE49-F238E27FC236}">
                <a16:creationId xmlns:a16="http://schemas.microsoft.com/office/drawing/2014/main" id="{C5DF9E8F-A7F5-4CA8-BD99-A16F1C7B078F}"/>
              </a:ext>
            </a:extLst>
          </p:cNvPr>
          <p:cNvSpPr txBox="1">
            <a:spLocks/>
          </p:cNvSpPr>
          <p:nvPr/>
        </p:nvSpPr>
        <p:spPr>
          <a:xfrm>
            <a:off x="179512" y="2636912"/>
            <a:ext cx="8208912" cy="3096344"/>
          </a:xfrm>
          <a:prstGeom prst="rect">
            <a:avLst/>
          </a:prstGeom>
        </p:spPr>
        <p:txBody>
          <a:bodyPr vert="horz" lIns="91440" tIns="45720" rIns="91440" bIns="45720" rtlCol="0">
            <a:normAutofit fontScale="25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lvl="1" indent="0" algn="just">
              <a:lnSpc>
                <a:spcPct val="150000"/>
              </a:lnSpc>
              <a:buFont typeface="Arial" panose="020B0604020202020204" pitchFamily="34" charset="0"/>
              <a:buNone/>
            </a:pPr>
            <a:r>
              <a:rPr lang="en-US" sz="4200" dirty="0">
                <a:latin typeface="Bookman Old Style" panose="02050604050505020204" pitchFamily="18" charset="0"/>
                <a:cs typeface="Times New Roman" panose="02020603050405020304" pitchFamily="18" charset="0"/>
              </a:rPr>
              <a:t>In this chapter, I showed how we can express the DFT and inverse DFT as matrix multiplications. These operations take time proportional to N2, where N is the length of the wave array. That is fast enough for many applications, but there is a faster algorithm, the Fast Fourier Transform (FFT), which takes time proportional to N log N. </a:t>
            </a:r>
          </a:p>
          <a:p>
            <a:pPr marL="457200" lvl="1" indent="0" algn="just">
              <a:lnSpc>
                <a:spcPct val="150000"/>
              </a:lnSpc>
              <a:buFont typeface="Arial" panose="020B0604020202020204" pitchFamily="34" charset="0"/>
              <a:buNone/>
            </a:pPr>
            <a:r>
              <a:rPr lang="en-US" sz="4200" dirty="0">
                <a:latin typeface="Bookman Old Style" panose="02050604050505020204" pitchFamily="18" charset="0"/>
                <a:cs typeface="Times New Roman" panose="02020603050405020304" pitchFamily="18" charset="0"/>
              </a:rPr>
              <a:t>The key to the FFT is the Danielson-</a:t>
            </a:r>
            <a:r>
              <a:rPr lang="en-US" sz="4200" dirty="0" err="1">
                <a:latin typeface="Bookman Old Style" panose="02050604050505020204" pitchFamily="18" charset="0"/>
                <a:cs typeface="Times New Roman" panose="02020603050405020304" pitchFamily="18" charset="0"/>
              </a:rPr>
              <a:t>Lanczos</a:t>
            </a:r>
            <a:r>
              <a:rPr lang="en-US" sz="4200" dirty="0">
                <a:latin typeface="Bookman Old Style" panose="02050604050505020204" pitchFamily="18" charset="0"/>
                <a:cs typeface="Times New Roman" panose="02020603050405020304" pitchFamily="18" charset="0"/>
              </a:rPr>
              <a:t> lemma:</a:t>
            </a:r>
          </a:p>
          <a:p>
            <a:pPr marL="457200" lvl="1" indent="0" algn="just">
              <a:lnSpc>
                <a:spcPct val="150000"/>
              </a:lnSpc>
              <a:buFont typeface="Arial" panose="020B0604020202020204" pitchFamily="34" charset="0"/>
              <a:buNone/>
            </a:pPr>
            <a:r>
              <a:rPr lang="en-US" sz="4500" dirty="0">
                <a:latin typeface="Bookman Old Style" panose="02050604050505020204" pitchFamily="18" charset="0"/>
                <a:cs typeface="Times New Roman" panose="02020603050405020304" pitchFamily="18" charset="0"/>
              </a:rPr>
              <a:t>Where DFT(y)[n] is the nth element of the DFT of y; e is a wave array containing the even elements of y, and o contains the odd elements of y. </a:t>
            </a:r>
          </a:p>
          <a:p>
            <a:pPr marL="457200" lvl="1" indent="0" algn="just">
              <a:lnSpc>
                <a:spcPct val="150000"/>
              </a:lnSpc>
              <a:buFont typeface="Arial" panose="020B0604020202020204" pitchFamily="34" charset="0"/>
              <a:buNone/>
            </a:pPr>
            <a:r>
              <a:rPr lang="en-US" sz="4500" dirty="0">
                <a:latin typeface="Bookman Old Style" panose="02050604050505020204" pitchFamily="18" charset="0"/>
                <a:cs typeface="Times New Roman" panose="02020603050405020304" pitchFamily="18" charset="0"/>
              </a:rPr>
              <a:t>This lemma suggests a recursive algorithm for the DFT:</a:t>
            </a:r>
          </a:p>
          <a:p>
            <a:pPr marL="457200" lvl="1" indent="0" algn="just">
              <a:lnSpc>
                <a:spcPct val="150000"/>
              </a:lnSpc>
              <a:buFont typeface="Arial" panose="020B0604020202020204" pitchFamily="34" charset="0"/>
              <a:buNone/>
            </a:pPr>
            <a:r>
              <a:rPr lang="en-US" sz="4500" dirty="0">
                <a:latin typeface="Bookman Old Style" panose="02050604050505020204" pitchFamily="18" charset="0"/>
                <a:cs typeface="Times New Roman" panose="02020603050405020304" pitchFamily="18" charset="0"/>
              </a:rPr>
              <a:t>“Given a wave array, y, split it into its even elements, e, and its odd elements, o, Compute the DFT of e and o by making recursive calls, Compute DFT(y) for each value of n using the Danielson-</a:t>
            </a:r>
            <a:r>
              <a:rPr lang="en-US" sz="4500" dirty="0" err="1">
                <a:latin typeface="Bookman Old Style" panose="02050604050505020204" pitchFamily="18" charset="0"/>
                <a:cs typeface="Times New Roman" panose="02020603050405020304" pitchFamily="18" charset="0"/>
              </a:rPr>
              <a:t>Lanczos</a:t>
            </a:r>
            <a:r>
              <a:rPr lang="en-US" sz="4500" dirty="0">
                <a:latin typeface="Bookman Old Style" panose="02050604050505020204" pitchFamily="18" charset="0"/>
                <a:cs typeface="Times New Roman" panose="02020603050405020304" pitchFamily="18" charset="0"/>
              </a:rPr>
              <a:t> lemma”.</a:t>
            </a:r>
          </a:p>
          <a:p>
            <a:pPr marL="457200" lvl="1" indent="0" algn="just">
              <a:lnSpc>
                <a:spcPct val="150000"/>
              </a:lnSpc>
              <a:buFont typeface="Arial" panose="020B0604020202020204" pitchFamily="34" charset="0"/>
              <a:buNone/>
            </a:pPr>
            <a:r>
              <a:rPr lang="en-US" sz="4500" dirty="0">
                <a:latin typeface="Bookman Old Style" panose="02050604050505020204" pitchFamily="18" charset="0"/>
                <a:cs typeface="Times New Roman" panose="02020603050405020304" pitchFamily="18" charset="0"/>
              </a:rPr>
              <a:t>For the base case of this recursion, you could wait until the length of y is 1. In that case, DFT(y) = y. Or if the length of y is sufficiently small, you could compute its DFT by matrix multiplication, possibly using a precomputed matrix.</a:t>
            </a:r>
          </a:p>
        </p:txBody>
      </p:sp>
    </p:spTree>
    <p:extLst>
      <p:ext uri="{BB962C8B-B14F-4D97-AF65-F5344CB8AC3E}">
        <p14:creationId xmlns:p14="http://schemas.microsoft.com/office/powerpoint/2010/main" val="261260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59" y="575356"/>
            <a:ext cx="5904657" cy="715108"/>
          </a:xfrm>
        </p:spPr>
        <p:txBody>
          <a:bodyPr>
            <a:normAutofit/>
          </a:bodyPr>
          <a:lstStyle/>
          <a:p>
            <a:pPr marL="0" indent="0" algn="just">
              <a:buNone/>
            </a:pPr>
            <a:r>
              <a:rPr lang="en-US" altLang="zh-TW" sz="2400" b="1" u="sng" dirty="0">
                <a:solidFill>
                  <a:srgbClr val="002060"/>
                </a:solidFill>
                <a:latin typeface="Bookman Old Style" panose="02050604050505020204" pitchFamily="18" charset="0"/>
              </a:rPr>
              <a:t>DISCRETE FOURIER TRANSFORM</a:t>
            </a:r>
            <a:endParaRPr lang="en-US" altLang="zh-TW" sz="2400" b="1" dirty="0">
              <a:latin typeface="Bookman Old Style" panose="0205060405050502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pic>
        <p:nvPicPr>
          <p:cNvPr id="8" name="Picture 2">
            <a:extLst>
              <a:ext uri="{FF2B5EF4-FFF2-40B4-BE49-F238E27FC236}">
                <a16:creationId xmlns:a16="http://schemas.microsoft.com/office/drawing/2014/main" id="{AB4A8BDC-0EA7-49E1-905B-99B1775D39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318" y="1290464"/>
            <a:ext cx="4963966" cy="2095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
            <a:extLst>
              <a:ext uri="{FF2B5EF4-FFF2-40B4-BE49-F238E27FC236}">
                <a16:creationId xmlns:a16="http://schemas.microsoft.com/office/drawing/2014/main" id="{BF79B7F9-D2F8-462A-A566-19307720FA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6598" y="3423842"/>
            <a:ext cx="4015174" cy="1244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a:extLst>
              <a:ext uri="{FF2B5EF4-FFF2-40B4-BE49-F238E27FC236}">
                <a16:creationId xmlns:a16="http://schemas.microsoft.com/office/drawing/2014/main" id="{8495199D-6E1B-4F3C-B9EF-A3F02785DD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601" y="3515916"/>
            <a:ext cx="4594694" cy="2375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9160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59" y="575356"/>
            <a:ext cx="5904657" cy="715108"/>
          </a:xfrm>
        </p:spPr>
        <p:txBody>
          <a:bodyPr>
            <a:normAutofit/>
          </a:bodyPr>
          <a:lstStyle/>
          <a:p>
            <a:pPr marL="0" indent="0" algn="just">
              <a:buNone/>
            </a:pPr>
            <a:r>
              <a:rPr lang="en-US" altLang="zh-TW" sz="2400" b="1" u="sng" dirty="0">
                <a:solidFill>
                  <a:srgbClr val="002060"/>
                </a:solidFill>
                <a:latin typeface="Bookman Old Style" panose="02050604050505020204" pitchFamily="18" charset="0"/>
              </a:rPr>
              <a:t>DISCRETE FOURIER TRANSFORM</a:t>
            </a:r>
            <a:endParaRPr lang="en-US" altLang="zh-TW" sz="2400" b="1" dirty="0">
              <a:latin typeface="Bookman Old Style" panose="0205060405050502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pic>
        <p:nvPicPr>
          <p:cNvPr id="10" name="Picture 9">
            <a:extLst>
              <a:ext uri="{FF2B5EF4-FFF2-40B4-BE49-F238E27FC236}">
                <a16:creationId xmlns:a16="http://schemas.microsoft.com/office/drawing/2014/main" id="{A533D635-676C-4330-A17C-E4AC431A07EF}"/>
              </a:ext>
            </a:extLst>
          </p:cNvPr>
          <p:cNvPicPr>
            <a:picLocks noChangeAspect="1"/>
          </p:cNvPicPr>
          <p:nvPr/>
        </p:nvPicPr>
        <p:blipFill>
          <a:blip r:embed="rId4"/>
          <a:stretch>
            <a:fillRect/>
          </a:stretch>
        </p:blipFill>
        <p:spPr>
          <a:xfrm>
            <a:off x="611559" y="1366453"/>
            <a:ext cx="3933571" cy="2400300"/>
          </a:xfrm>
          <a:prstGeom prst="rect">
            <a:avLst/>
          </a:prstGeom>
        </p:spPr>
      </p:pic>
      <p:pic>
        <p:nvPicPr>
          <p:cNvPr id="12" name="Picture 11">
            <a:extLst>
              <a:ext uri="{FF2B5EF4-FFF2-40B4-BE49-F238E27FC236}">
                <a16:creationId xmlns:a16="http://schemas.microsoft.com/office/drawing/2014/main" id="{3689D3B5-BAAA-4D63-B41B-CBECF1B3305E}"/>
              </a:ext>
            </a:extLst>
          </p:cNvPr>
          <p:cNvPicPr>
            <a:picLocks noChangeAspect="1"/>
          </p:cNvPicPr>
          <p:nvPr/>
        </p:nvPicPr>
        <p:blipFill rotWithShape="1">
          <a:blip r:embed="rId5"/>
          <a:srcRect r="37608"/>
          <a:stretch/>
        </p:blipFill>
        <p:spPr>
          <a:xfrm>
            <a:off x="4716016" y="1562620"/>
            <a:ext cx="4320480" cy="2400300"/>
          </a:xfrm>
          <a:prstGeom prst="rect">
            <a:avLst/>
          </a:prstGeom>
        </p:spPr>
      </p:pic>
      <p:pic>
        <p:nvPicPr>
          <p:cNvPr id="13" name="Picture 12">
            <a:extLst>
              <a:ext uri="{FF2B5EF4-FFF2-40B4-BE49-F238E27FC236}">
                <a16:creationId xmlns:a16="http://schemas.microsoft.com/office/drawing/2014/main" id="{1B5146E0-F595-4B89-820E-CC87E7BF3257}"/>
              </a:ext>
            </a:extLst>
          </p:cNvPr>
          <p:cNvPicPr>
            <a:picLocks noChangeAspect="1"/>
          </p:cNvPicPr>
          <p:nvPr/>
        </p:nvPicPr>
        <p:blipFill>
          <a:blip r:embed="rId6"/>
          <a:stretch>
            <a:fillRect/>
          </a:stretch>
        </p:blipFill>
        <p:spPr>
          <a:xfrm>
            <a:off x="899592" y="4509120"/>
            <a:ext cx="4962525" cy="1228725"/>
          </a:xfrm>
          <a:prstGeom prst="rect">
            <a:avLst/>
          </a:prstGeom>
        </p:spPr>
      </p:pic>
    </p:spTree>
    <p:extLst>
      <p:ext uri="{BB962C8B-B14F-4D97-AF65-F5344CB8AC3E}">
        <p14:creationId xmlns:p14="http://schemas.microsoft.com/office/powerpoint/2010/main" val="3890633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59" y="575356"/>
            <a:ext cx="5904657" cy="715108"/>
          </a:xfrm>
        </p:spPr>
        <p:txBody>
          <a:bodyPr>
            <a:normAutofit/>
          </a:bodyPr>
          <a:lstStyle/>
          <a:p>
            <a:pPr marL="0" indent="0" algn="just">
              <a:buNone/>
            </a:pPr>
            <a:r>
              <a:rPr lang="en-US" altLang="zh-TW" sz="2400" b="1" u="sng" dirty="0">
                <a:solidFill>
                  <a:srgbClr val="002060"/>
                </a:solidFill>
                <a:latin typeface="Bookman Old Style" panose="02050604050505020204" pitchFamily="18" charset="0"/>
              </a:rPr>
              <a:t>My Research Area</a:t>
            </a:r>
            <a:endParaRPr lang="en-US" altLang="zh-TW" sz="2400" b="1" dirty="0">
              <a:latin typeface="Bookman Old Style" panose="0205060405050502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sp>
        <p:nvSpPr>
          <p:cNvPr id="8" name="Content Placeholder 2">
            <a:extLst>
              <a:ext uri="{FF2B5EF4-FFF2-40B4-BE49-F238E27FC236}">
                <a16:creationId xmlns:a16="http://schemas.microsoft.com/office/drawing/2014/main" id="{66332F43-6496-4797-936F-1019AD35446B}"/>
              </a:ext>
            </a:extLst>
          </p:cNvPr>
          <p:cNvSpPr txBox="1">
            <a:spLocks/>
          </p:cNvSpPr>
          <p:nvPr/>
        </p:nvSpPr>
        <p:spPr>
          <a:xfrm>
            <a:off x="590896" y="1772816"/>
            <a:ext cx="7886700" cy="349178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00000"/>
              </a:lnSpc>
            </a:pPr>
            <a:r>
              <a:rPr lang="en-US" altLang="zh-TW" sz="2800" dirty="0">
                <a:latin typeface="Calisto MT" panose="02040603050505030304" pitchFamily="18" charset="0"/>
              </a:rPr>
              <a:t>4G LTE</a:t>
            </a:r>
          </a:p>
          <a:p>
            <a:pPr>
              <a:lnSpc>
                <a:spcPct val="100000"/>
              </a:lnSpc>
            </a:pPr>
            <a:r>
              <a:rPr lang="en-US" altLang="zh-TW" sz="2800" dirty="0">
                <a:latin typeface="Calisto MT" panose="02040603050505030304" pitchFamily="18" charset="0"/>
              </a:rPr>
              <a:t>5G Wireless Communication</a:t>
            </a:r>
          </a:p>
          <a:p>
            <a:pPr>
              <a:lnSpc>
                <a:spcPct val="100000"/>
              </a:lnSpc>
            </a:pPr>
            <a:endParaRPr lang="en-US" altLang="zh-TW" sz="2800" dirty="0">
              <a:latin typeface="Calisto MT" panose="02040603050505030304" pitchFamily="18" charset="0"/>
            </a:endParaRPr>
          </a:p>
          <a:p>
            <a:pPr algn="just">
              <a:lnSpc>
                <a:spcPct val="100000"/>
              </a:lnSpc>
            </a:pPr>
            <a:r>
              <a:rPr lang="en-US" altLang="zh-TW" sz="2500" b="1" dirty="0">
                <a:latin typeface="Calisto MT" panose="02040603050505030304" pitchFamily="18" charset="0"/>
              </a:rPr>
              <a:t>FOCUS : </a:t>
            </a:r>
            <a:r>
              <a:rPr lang="en-US" altLang="zh-TW" sz="2500" dirty="0">
                <a:latin typeface="Calisto MT" panose="02040603050505030304" pitchFamily="18" charset="0"/>
              </a:rPr>
              <a:t>Improvement on Energy Efficiency, Throughput, Channel Quality Index, SINR, RB Allocations and other related aspects. </a:t>
            </a:r>
          </a:p>
          <a:p>
            <a:pPr>
              <a:lnSpc>
                <a:spcPct val="100000"/>
              </a:lnSpc>
            </a:pPr>
            <a:endParaRPr lang="en-US" altLang="zh-TW" sz="2800" dirty="0">
              <a:latin typeface="Calisto MT" panose="02040603050505030304" pitchFamily="18" charset="0"/>
            </a:endParaRPr>
          </a:p>
        </p:txBody>
      </p:sp>
    </p:spTree>
    <p:extLst>
      <p:ext uri="{BB962C8B-B14F-4D97-AF65-F5344CB8AC3E}">
        <p14:creationId xmlns:p14="http://schemas.microsoft.com/office/powerpoint/2010/main" val="119021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59" y="575356"/>
            <a:ext cx="5185453" cy="584910"/>
          </a:xfrm>
        </p:spPr>
        <p:txBody>
          <a:bodyPr>
            <a:normAutofit/>
          </a:bodyPr>
          <a:lstStyle/>
          <a:p>
            <a:pPr marL="0" indent="0" algn="just">
              <a:buNone/>
            </a:pPr>
            <a:r>
              <a:rPr lang="en-US" altLang="zh-TW" sz="2400" b="1" u="sng" dirty="0">
                <a:solidFill>
                  <a:srgbClr val="002060"/>
                </a:solidFill>
                <a:latin typeface="Bookman Old Style" panose="02050604050505020204" pitchFamily="18" charset="0"/>
              </a:rPr>
              <a:t>Motivation</a:t>
            </a:r>
            <a:endParaRPr lang="en-US" altLang="zh-TW" sz="1800" b="1" u="sng" dirty="0">
              <a:solidFill>
                <a:srgbClr val="002060"/>
              </a:solidFill>
              <a:latin typeface="Bookman Old Style" panose="02050604050505020204" pitchFamily="18" charset="0"/>
            </a:endParaRPr>
          </a:p>
          <a:p>
            <a:pPr marL="0" indent="0" algn="just">
              <a:buNone/>
            </a:pPr>
            <a:endParaRPr lang="en-US" altLang="zh-TW" sz="2400" b="1" dirty="0">
              <a:latin typeface="Bookman Old Style" panose="02050604050505020204" pitchFamily="18" charset="0"/>
            </a:endParaRPr>
          </a:p>
          <a:p>
            <a:pPr marL="0" indent="0" algn="just">
              <a:buNone/>
            </a:pPr>
            <a:endParaRPr lang="en-US" altLang="zh-TW" sz="2400" b="1" dirty="0">
              <a:latin typeface="Bookman Old Style" panose="0205060405050502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0151" y="1387624"/>
            <a:ext cx="2821749" cy="2257400"/>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3793" y="3729014"/>
            <a:ext cx="3198004" cy="2087586"/>
          </a:xfrm>
          <a:prstGeom prst="rect">
            <a:avLst/>
          </a:prstGeom>
        </p:spPr>
      </p:pic>
      <p:sp>
        <p:nvSpPr>
          <p:cNvPr id="10" name="Content Placeholder 2"/>
          <p:cNvSpPr txBox="1">
            <a:spLocks/>
          </p:cNvSpPr>
          <p:nvPr/>
        </p:nvSpPr>
        <p:spPr>
          <a:xfrm>
            <a:off x="611559" y="1387624"/>
            <a:ext cx="4680520" cy="8748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altLang="zh-TW" sz="1600" dirty="0">
                <a:latin typeface="Bookman Old Style" panose="02050604050505020204" pitchFamily="18" charset="0"/>
              </a:rPr>
              <a:t>The increasing number of smart devices encourages the </a:t>
            </a:r>
            <a:r>
              <a:rPr lang="en-US" altLang="zh-TW" sz="1600" u="sng" dirty="0">
                <a:solidFill>
                  <a:srgbClr val="FF0000"/>
                </a:solidFill>
                <a:latin typeface="Bookman Old Style" panose="02050604050505020204" pitchFamily="18" charset="0"/>
              </a:rPr>
              <a:t>demand of high-quality video content</a:t>
            </a:r>
            <a:r>
              <a:rPr lang="en-US" altLang="zh-TW" sz="1600" dirty="0">
                <a:latin typeface="Bookman Old Style" panose="02050604050505020204" pitchFamily="18" charset="0"/>
              </a:rPr>
              <a:t> over mobile networks.</a:t>
            </a:r>
          </a:p>
        </p:txBody>
      </p:sp>
      <p:sp>
        <p:nvSpPr>
          <p:cNvPr id="11" name="Content Placeholder 2"/>
          <p:cNvSpPr txBox="1">
            <a:spLocks/>
          </p:cNvSpPr>
          <p:nvPr/>
        </p:nvSpPr>
        <p:spPr>
          <a:xfrm>
            <a:off x="611559" y="2452408"/>
            <a:ext cx="4680520" cy="1336631"/>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altLang="zh-TW" sz="1600" dirty="0">
                <a:latin typeface="Bookman Old Style" panose="02050604050505020204" pitchFamily="18" charset="0"/>
              </a:rPr>
              <a:t>The increasing demand of high-quality video content over mobile network is pushing telecom operators towards the </a:t>
            </a:r>
            <a:r>
              <a:rPr lang="en-US" altLang="zh-TW" sz="1600" u="sng" dirty="0">
                <a:solidFill>
                  <a:srgbClr val="FF0000"/>
                </a:solidFill>
                <a:latin typeface="Bookman Old Style" panose="02050604050505020204" pitchFamily="18" charset="0"/>
              </a:rPr>
              <a:t>design of new delivery system</a:t>
            </a:r>
            <a:r>
              <a:rPr lang="en-US" altLang="zh-TW" sz="1600" dirty="0">
                <a:latin typeface="Bookman Old Style" panose="02050604050505020204" pitchFamily="18" charset="0"/>
              </a:rPr>
              <a:t>.</a:t>
            </a:r>
          </a:p>
        </p:txBody>
      </p:sp>
      <p:sp>
        <p:nvSpPr>
          <p:cNvPr id="12" name="Content Placeholder 2"/>
          <p:cNvSpPr txBox="1">
            <a:spLocks/>
          </p:cNvSpPr>
          <p:nvPr/>
        </p:nvSpPr>
        <p:spPr>
          <a:xfrm>
            <a:off x="611559" y="3840211"/>
            <a:ext cx="4680520" cy="215776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altLang="zh-TW" sz="1600" dirty="0">
                <a:latin typeface="Bookman Old Style" panose="02050604050505020204" pitchFamily="18" charset="0"/>
              </a:rPr>
              <a:t>3GPP has defined </a:t>
            </a:r>
            <a:r>
              <a:rPr lang="en-US" altLang="zh-TW" sz="1600" u="sng" dirty="0">
                <a:solidFill>
                  <a:srgbClr val="FF0000"/>
                </a:solidFill>
                <a:latin typeface="Bookman Old Style" panose="02050604050505020204" pitchFamily="18" charset="0"/>
              </a:rPr>
              <a:t>Multimedia Broadcast/Multicast Service single Frequency Network (MBSFN)</a:t>
            </a:r>
            <a:r>
              <a:rPr lang="en-US" altLang="zh-TW" sz="1600" dirty="0">
                <a:solidFill>
                  <a:srgbClr val="FF0000"/>
                </a:solidFill>
                <a:latin typeface="Bookman Old Style" panose="02050604050505020204" pitchFamily="18" charset="0"/>
              </a:rPr>
              <a:t> </a:t>
            </a:r>
            <a:r>
              <a:rPr lang="en-US" altLang="zh-TW" sz="1600" dirty="0">
                <a:latin typeface="Bookman Old Style" panose="02050604050505020204" pitchFamily="18" charset="0"/>
              </a:rPr>
              <a:t>to enable the simultaneous transmission of the </a:t>
            </a:r>
            <a:r>
              <a:rPr lang="en-US" altLang="zh-TW" sz="1600" dirty="0">
                <a:solidFill>
                  <a:srgbClr val="0070C0"/>
                </a:solidFill>
                <a:latin typeface="Bookman Old Style" panose="02050604050505020204" pitchFamily="18" charset="0"/>
              </a:rPr>
              <a:t>same content within multiple cells over the same radio resources with improved network scalability and spectrum efficiency</a:t>
            </a:r>
            <a:r>
              <a:rPr lang="en-US" altLang="zh-TW" sz="1600" dirty="0">
                <a:latin typeface="Bookman Old Style" panose="02050604050505020204" pitchFamily="18" charset="0"/>
              </a:rPr>
              <a:t>. </a:t>
            </a:r>
          </a:p>
        </p:txBody>
      </p:sp>
    </p:spTree>
    <p:extLst>
      <p:ext uri="{BB962C8B-B14F-4D97-AF65-F5344CB8AC3E}">
        <p14:creationId xmlns:p14="http://schemas.microsoft.com/office/powerpoint/2010/main" val="268223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fade">
                                      <p:cBhvr>
                                        <p:cTn id="2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59" y="575356"/>
            <a:ext cx="5185453" cy="584910"/>
          </a:xfrm>
        </p:spPr>
        <p:txBody>
          <a:bodyPr>
            <a:normAutofit/>
          </a:bodyPr>
          <a:lstStyle/>
          <a:p>
            <a:pPr marL="0" indent="0" algn="just">
              <a:buNone/>
            </a:pPr>
            <a:r>
              <a:rPr lang="en-US" altLang="zh-TW" sz="2400" b="1" u="sng" dirty="0">
                <a:solidFill>
                  <a:srgbClr val="002060"/>
                </a:solidFill>
                <a:latin typeface="Bookman Old Style" panose="02050604050505020204" pitchFamily="18" charset="0"/>
              </a:rPr>
              <a:t>Introduction</a:t>
            </a:r>
            <a:endParaRPr lang="en-US" altLang="zh-TW" sz="1800" b="1" u="sng" dirty="0">
              <a:solidFill>
                <a:srgbClr val="002060"/>
              </a:solidFill>
              <a:latin typeface="Bookman Old Style" panose="02050604050505020204" pitchFamily="18" charset="0"/>
            </a:endParaRPr>
          </a:p>
          <a:p>
            <a:pPr marL="0" indent="0" algn="just">
              <a:buNone/>
            </a:pPr>
            <a:endParaRPr lang="en-US" altLang="zh-TW" sz="2400" b="1" dirty="0">
              <a:latin typeface="Bookman Old Style" panose="02050604050505020204" pitchFamily="18" charset="0"/>
            </a:endParaRPr>
          </a:p>
          <a:p>
            <a:pPr marL="0" indent="0" algn="just">
              <a:buNone/>
            </a:pPr>
            <a:endParaRPr lang="en-US" altLang="zh-TW" sz="2400" b="1" dirty="0">
              <a:latin typeface="Bookman Old Style" panose="0205060405050502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pic>
        <p:nvPicPr>
          <p:cNvPr id="8" name="Picture 7"/>
          <p:cNvPicPr>
            <a:picLocks noChangeAspect="1"/>
          </p:cNvPicPr>
          <p:nvPr/>
        </p:nvPicPr>
        <p:blipFill>
          <a:blip r:embed="rId4">
            <a:lum bright="-20000" contrast="35000"/>
          </a:blip>
          <a:stretch>
            <a:fillRect/>
          </a:stretch>
        </p:blipFill>
        <p:spPr>
          <a:xfrm>
            <a:off x="1521571" y="1290464"/>
            <a:ext cx="6367717" cy="3290664"/>
          </a:xfrm>
          <a:prstGeom prst="rect">
            <a:avLst/>
          </a:prstGeom>
        </p:spPr>
      </p:pic>
      <p:sp>
        <p:nvSpPr>
          <p:cNvPr id="10" name="Content Placeholder 2"/>
          <p:cNvSpPr txBox="1">
            <a:spLocks/>
          </p:cNvSpPr>
          <p:nvPr/>
        </p:nvSpPr>
        <p:spPr>
          <a:xfrm>
            <a:off x="546035" y="4635345"/>
            <a:ext cx="8330629" cy="61499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US" altLang="zh-TW" sz="1400" dirty="0">
                <a:latin typeface="Bookman Old Style" panose="02050604050505020204" pitchFamily="18" charset="0"/>
              </a:rPr>
              <a:t>3GPP LTE-A provides high transmission rate </a:t>
            </a:r>
            <a:r>
              <a:rPr lang="en-US" altLang="zh-TW" sz="1400" dirty="0" err="1">
                <a:latin typeface="Bookman Old Style" panose="02050604050505020204" pitchFamily="18" charset="0"/>
              </a:rPr>
              <a:t>upto</a:t>
            </a:r>
            <a:r>
              <a:rPr lang="en-US" altLang="zh-TW" sz="1400" dirty="0">
                <a:latin typeface="Bookman Old Style" panose="02050604050505020204" pitchFamily="18" charset="0"/>
              </a:rPr>
              <a:t> 1Gbps and supports various broadband multimedia services, like </a:t>
            </a:r>
            <a:r>
              <a:rPr lang="en-US" altLang="zh-TW" sz="1400" dirty="0">
                <a:solidFill>
                  <a:srgbClr val="FF0000"/>
                </a:solidFill>
                <a:latin typeface="Bookman Old Style" panose="02050604050505020204" pitchFamily="18" charset="0"/>
              </a:rPr>
              <a:t>Live IPTV</a:t>
            </a:r>
            <a:r>
              <a:rPr lang="en-US" altLang="zh-TW" sz="1400" dirty="0">
                <a:latin typeface="Bookman Old Style" panose="02050604050505020204" pitchFamily="18" charset="0"/>
              </a:rPr>
              <a:t>, </a:t>
            </a:r>
            <a:r>
              <a:rPr lang="en-US" altLang="zh-TW" sz="1400" dirty="0">
                <a:solidFill>
                  <a:srgbClr val="FF0000"/>
                </a:solidFill>
                <a:latin typeface="Bookman Old Style" panose="02050604050505020204" pitchFamily="18" charset="0"/>
              </a:rPr>
              <a:t>Multiuser VoIP</a:t>
            </a:r>
            <a:r>
              <a:rPr lang="en-US" altLang="zh-TW" sz="1400" dirty="0">
                <a:latin typeface="Bookman Old Style" panose="02050604050505020204" pitchFamily="18" charset="0"/>
              </a:rPr>
              <a:t>, </a:t>
            </a:r>
            <a:r>
              <a:rPr lang="en-US" altLang="zh-TW" sz="1400" dirty="0">
                <a:solidFill>
                  <a:srgbClr val="FF0000"/>
                </a:solidFill>
                <a:latin typeface="Bookman Old Style" panose="02050604050505020204" pitchFamily="18" charset="0"/>
              </a:rPr>
              <a:t>Live Stock Market </a:t>
            </a:r>
            <a:r>
              <a:rPr lang="en-US" altLang="zh-TW" sz="1400" dirty="0">
                <a:latin typeface="Bookman Old Style" panose="02050604050505020204" pitchFamily="18" charset="0"/>
              </a:rPr>
              <a:t>etc.</a:t>
            </a:r>
          </a:p>
        </p:txBody>
      </p:sp>
      <p:sp>
        <p:nvSpPr>
          <p:cNvPr id="11" name="Rectangle 10"/>
          <p:cNvSpPr/>
          <p:nvPr/>
        </p:nvSpPr>
        <p:spPr>
          <a:xfrm>
            <a:off x="589111" y="5179600"/>
            <a:ext cx="7938628" cy="738664"/>
          </a:xfrm>
          <a:prstGeom prst="rect">
            <a:avLst/>
          </a:prstGeom>
        </p:spPr>
        <p:txBody>
          <a:bodyPr wrap="square">
            <a:spAutoFit/>
          </a:bodyPr>
          <a:lstStyle/>
          <a:p>
            <a:pPr algn="just"/>
            <a:r>
              <a:rPr lang="en-US" altLang="zh-TW" sz="1400" dirty="0">
                <a:latin typeface="Bookman Old Style" panose="02050604050505020204" pitchFamily="18" charset="0"/>
              </a:rPr>
              <a:t>But Such services costs extreme </a:t>
            </a:r>
          </a:p>
          <a:p>
            <a:pPr algn="just">
              <a:buFont typeface="Wingdings" panose="05000000000000000000" pitchFamily="2" charset="2"/>
              <a:buChar char="ü"/>
            </a:pPr>
            <a:r>
              <a:rPr lang="en-US" altLang="zh-TW" sz="1400" dirty="0">
                <a:latin typeface="Bookman Old Style" panose="02050604050505020204" pitchFamily="18" charset="0"/>
              </a:rPr>
              <a:t> System Bandwidth</a:t>
            </a:r>
          </a:p>
          <a:p>
            <a:pPr algn="just">
              <a:buFont typeface="Wingdings" panose="05000000000000000000" pitchFamily="2" charset="2"/>
              <a:buChar char="ü"/>
            </a:pPr>
            <a:r>
              <a:rPr lang="en-US" altLang="zh-TW" sz="1400" dirty="0">
                <a:latin typeface="Bookman Old Style" panose="02050604050505020204" pitchFamily="18" charset="0"/>
              </a:rPr>
              <a:t> </a:t>
            </a:r>
            <a:r>
              <a:rPr lang="en-US" altLang="zh-TW" sz="1400" u="sng" dirty="0">
                <a:solidFill>
                  <a:srgbClr val="FF0000"/>
                </a:solidFill>
                <a:latin typeface="Bookman Old Style" panose="02050604050505020204" pitchFamily="18" charset="0"/>
              </a:rPr>
              <a:t>Energy consumption of UE’s</a:t>
            </a:r>
          </a:p>
        </p:txBody>
      </p:sp>
    </p:spTree>
    <p:extLst>
      <p:ext uri="{BB962C8B-B14F-4D97-AF65-F5344CB8AC3E}">
        <p14:creationId xmlns:p14="http://schemas.microsoft.com/office/powerpoint/2010/main" val="1780431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sp>
        <p:nvSpPr>
          <p:cNvPr id="38" name="Content Placeholder 2"/>
          <p:cNvSpPr txBox="1">
            <a:spLocks/>
          </p:cNvSpPr>
          <p:nvPr/>
        </p:nvSpPr>
        <p:spPr>
          <a:xfrm>
            <a:off x="401328" y="2644328"/>
            <a:ext cx="4323240" cy="36004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US" altLang="zh-TW" sz="1400" b="1" i="1" dirty="0">
                <a:solidFill>
                  <a:schemeClr val="tx1">
                    <a:lumMod val="95000"/>
                    <a:lumOff val="5000"/>
                  </a:schemeClr>
                </a:solidFill>
                <a:latin typeface="Bookman Old Style" panose="02050604050505020204" pitchFamily="18" charset="0"/>
                <a:cs typeface="Times New Roman" pitchFamily="18" charset="0"/>
              </a:rPr>
              <a:t>LTE-A exploits Single-Cell </a:t>
            </a:r>
            <a:r>
              <a:rPr lang="en-US" altLang="zh-TW" sz="1400" b="1" i="1" dirty="0" err="1">
                <a:solidFill>
                  <a:schemeClr val="tx1">
                    <a:lumMod val="95000"/>
                    <a:lumOff val="5000"/>
                  </a:schemeClr>
                </a:solidFill>
                <a:latin typeface="Bookman Old Style" panose="02050604050505020204" pitchFamily="18" charset="0"/>
                <a:cs typeface="Times New Roman" pitchFamily="18" charset="0"/>
              </a:rPr>
              <a:t>eMBMS</a:t>
            </a:r>
            <a:r>
              <a:rPr lang="en-US" altLang="zh-TW" sz="1400" b="1" i="1" dirty="0">
                <a:solidFill>
                  <a:schemeClr val="tx1">
                    <a:lumMod val="95000"/>
                    <a:lumOff val="5000"/>
                  </a:schemeClr>
                </a:solidFill>
                <a:latin typeface="Bookman Old Style" panose="02050604050505020204" pitchFamily="18" charset="0"/>
                <a:cs typeface="Times New Roman" pitchFamily="18" charset="0"/>
              </a:rPr>
              <a:t> (SC-</a:t>
            </a:r>
            <a:r>
              <a:rPr lang="en-US" altLang="zh-TW" sz="1400" b="1" i="1" dirty="0" err="1">
                <a:solidFill>
                  <a:schemeClr val="tx1">
                    <a:lumMod val="95000"/>
                    <a:lumOff val="5000"/>
                  </a:schemeClr>
                </a:solidFill>
                <a:latin typeface="Bookman Old Style" panose="02050604050505020204" pitchFamily="18" charset="0"/>
                <a:cs typeface="Times New Roman" pitchFamily="18" charset="0"/>
              </a:rPr>
              <a:t>eMBMS</a:t>
            </a:r>
            <a:r>
              <a:rPr lang="en-US" altLang="zh-TW" sz="1400" b="1" i="1" dirty="0">
                <a:solidFill>
                  <a:schemeClr val="tx1">
                    <a:lumMod val="95000"/>
                    <a:lumOff val="5000"/>
                  </a:schemeClr>
                </a:solidFill>
                <a:latin typeface="Bookman Old Style" panose="02050604050505020204" pitchFamily="18" charset="0"/>
                <a:cs typeface="Times New Roman" pitchFamily="18" charset="0"/>
              </a:rPr>
              <a:t>) to enhance their transmission efficiency</a:t>
            </a:r>
          </a:p>
          <a:p>
            <a:pPr marL="0" indent="0" algn="just">
              <a:buNone/>
            </a:pPr>
            <a:endParaRPr lang="en-US" altLang="zh-TW" sz="1200" dirty="0">
              <a:latin typeface="Bookman Old Style" panose="02050604050505020204" pitchFamily="18" charset="0"/>
              <a:cs typeface="Times New Roman" pitchFamily="18" charset="0"/>
            </a:endParaRPr>
          </a:p>
          <a:p>
            <a:pPr marL="0" indent="0" algn="just">
              <a:buNone/>
            </a:pPr>
            <a:r>
              <a:rPr lang="en-US" altLang="zh-TW" sz="1400" dirty="0">
                <a:latin typeface="Bookman Old Style" panose="02050604050505020204" pitchFamily="18" charset="0"/>
                <a:cs typeface="Times New Roman" pitchFamily="18" charset="0"/>
              </a:rPr>
              <a:t>for grouping multiple UEs in a</a:t>
            </a:r>
            <a:r>
              <a:rPr lang="en-US" altLang="zh-TW" sz="1400" dirty="0">
                <a:solidFill>
                  <a:schemeClr val="tx1">
                    <a:lumMod val="95000"/>
                    <a:lumOff val="5000"/>
                  </a:schemeClr>
                </a:solidFill>
                <a:latin typeface="Bookman Old Style" panose="02050604050505020204" pitchFamily="18" charset="0"/>
                <a:cs typeface="Times New Roman" pitchFamily="18" charset="0"/>
              </a:rPr>
              <a:t> multicast group</a:t>
            </a:r>
            <a:r>
              <a:rPr lang="en-US" altLang="zh-TW" sz="1400" dirty="0">
                <a:latin typeface="Bookman Old Style" panose="02050604050505020204" pitchFamily="18" charset="0"/>
                <a:cs typeface="Times New Roman" pitchFamily="18" charset="0"/>
              </a:rPr>
              <a:t> if they have subscribed to the same streams.</a:t>
            </a:r>
          </a:p>
          <a:p>
            <a:pPr marL="0" indent="0" algn="just">
              <a:buNone/>
            </a:pPr>
            <a:r>
              <a:rPr lang="en-US" altLang="zh-TW" sz="1400" dirty="0">
                <a:latin typeface="Bookman Old Style" panose="02050604050505020204" pitchFamily="18" charset="0"/>
                <a:cs typeface="Times New Roman" pitchFamily="18" charset="0"/>
              </a:rPr>
              <a:t>The </a:t>
            </a:r>
            <a:r>
              <a:rPr lang="en-US" altLang="zh-TW" sz="1400" dirty="0" err="1">
                <a:latin typeface="Bookman Old Style" panose="02050604050505020204" pitchFamily="18" charset="0"/>
                <a:cs typeface="Times New Roman" pitchFamily="18" charset="0"/>
              </a:rPr>
              <a:t>eNB</a:t>
            </a:r>
            <a:r>
              <a:rPr lang="en-US" altLang="zh-TW" sz="1400" dirty="0">
                <a:latin typeface="Bookman Old Style" panose="02050604050505020204" pitchFamily="18" charset="0"/>
                <a:cs typeface="Times New Roman" pitchFamily="18" charset="0"/>
              </a:rPr>
              <a:t> (base station) transmits single </a:t>
            </a:r>
            <a:r>
              <a:rPr lang="en-US" altLang="zh-TW" sz="1400" dirty="0">
                <a:solidFill>
                  <a:schemeClr val="tx1">
                    <a:lumMod val="95000"/>
                    <a:lumOff val="5000"/>
                  </a:schemeClr>
                </a:solidFill>
                <a:latin typeface="Bookman Old Style" panose="02050604050505020204" pitchFamily="18" charset="0"/>
                <a:cs typeface="Times New Roman" pitchFamily="18" charset="0"/>
              </a:rPr>
              <a:t>copy </a:t>
            </a:r>
            <a:r>
              <a:rPr lang="en-US" altLang="zh-TW" sz="1400" dirty="0">
                <a:latin typeface="Bookman Old Style" panose="02050604050505020204" pitchFamily="18" charset="0"/>
                <a:cs typeface="Times New Roman" pitchFamily="18" charset="0"/>
              </a:rPr>
              <a:t>of the stream data to multicast group and meet UEs' demands of the cell.</a:t>
            </a:r>
          </a:p>
          <a:p>
            <a:pPr marL="0" indent="0" algn="just">
              <a:buNone/>
            </a:pPr>
            <a:r>
              <a:rPr lang="en-US" altLang="zh-TW" sz="1400" dirty="0">
                <a:solidFill>
                  <a:schemeClr val="tx1">
                    <a:lumMod val="95000"/>
                    <a:lumOff val="5000"/>
                  </a:schemeClr>
                </a:solidFill>
                <a:latin typeface="Bookman Old Style" panose="02050604050505020204" pitchFamily="18" charset="0"/>
                <a:cs typeface="Times New Roman" pitchFamily="18" charset="0"/>
              </a:rPr>
              <a:t>However, </a:t>
            </a:r>
            <a:r>
              <a:rPr lang="en-US" altLang="zh-TW" sz="1400" i="1" u="sng" dirty="0">
                <a:solidFill>
                  <a:srgbClr val="FF0000"/>
                </a:solidFill>
                <a:latin typeface="Bookman Old Style" panose="02050604050505020204" pitchFamily="18" charset="0"/>
                <a:cs typeface="Times New Roman" pitchFamily="18" charset="0"/>
              </a:rPr>
              <a:t>single-cell </a:t>
            </a:r>
            <a:r>
              <a:rPr lang="en-US" altLang="zh-TW" sz="1400" i="1" u="sng" dirty="0" err="1">
                <a:solidFill>
                  <a:srgbClr val="FF0000"/>
                </a:solidFill>
                <a:latin typeface="Bookman Old Style" panose="02050604050505020204" pitchFamily="18" charset="0"/>
                <a:cs typeface="Times New Roman" pitchFamily="18" charset="0"/>
              </a:rPr>
              <a:t>eMBMS</a:t>
            </a:r>
            <a:r>
              <a:rPr lang="en-US" altLang="zh-TW" sz="1400" u="sng" dirty="0">
                <a:solidFill>
                  <a:srgbClr val="FF0000"/>
                </a:solidFill>
                <a:latin typeface="Bookman Old Style" panose="02050604050505020204" pitchFamily="18" charset="0"/>
                <a:cs typeface="Times New Roman" pitchFamily="18" charset="0"/>
              </a:rPr>
              <a:t> incurs lower transmission rate</a:t>
            </a:r>
            <a:r>
              <a:rPr lang="en-US" altLang="zh-TW" sz="1400" dirty="0">
                <a:solidFill>
                  <a:schemeClr val="tx1">
                    <a:lumMod val="95000"/>
                    <a:lumOff val="5000"/>
                  </a:schemeClr>
                </a:solidFill>
                <a:latin typeface="Bookman Old Style" panose="02050604050505020204" pitchFamily="18" charset="0"/>
                <a:cs typeface="Times New Roman" pitchFamily="18" charset="0"/>
              </a:rPr>
              <a:t> due to inter-cell interference caused by neighbor cells.</a:t>
            </a:r>
            <a:r>
              <a:rPr lang="en-US" altLang="zh-TW" sz="1400" b="1" dirty="0">
                <a:solidFill>
                  <a:schemeClr val="tx1">
                    <a:lumMod val="95000"/>
                    <a:lumOff val="5000"/>
                  </a:schemeClr>
                </a:solidFill>
                <a:latin typeface="Bookman Old Style" panose="02050604050505020204" pitchFamily="18" charset="0"/>
                <a:cs typeface="Times New Roman" pitchFamily="18" charset="0"/>
              </a:rPr>
              <a:t>  </a:t>
            </a:r>
          </a:p>
        </p:txBody>
      </p:sp>
      <p:sp>
        <p:nvSpPr>
          <p:cNvPr id="39" name="Content Placeholder 2"/>
          <p:cNvSpPr txBox="1">
            <a:spLocks/>
          </p:cNvSpPr>
          <p:nvPr/>
        </p:nvSpPr>
        <p:spPr>
          <a:xfrm>
            <a:off x="380230" y="683850"/>
            <a:ext cx="5185453" cy="58491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altLang="zh-TW" sz="2400" u="sng" dirty="0">
                <a:solidFill>
                  <a:srgbClr val="002060"/>
                </a:solidFill>
                <a:latin typeface="Arial Rounded MT Bold" panose="020F0704030504030204" pitchFamily="34" charset="0"/>
              </a:rPr>
              <a:t>Multicast Service in LTE-A</a:t>
            </a:r>
          </a:p>
        </p:txBody>
      </p:sp>
      <p:sp>
        <p:nvSpPr>
          <p:cNvPr id="40" name="Hexagon 39"/>
          <p:cNvSpPr/>
          <p:nvPr/>
        </p:nvSpPr>
        <p:spPr>
          <a:xfrm>
            <a:off x="4932040" y="2333007"/>
            <a:ext cx="4032448" cy="2771071"/>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34850" y="2558060"/>
            <a:ext cx="649105" cy="577561"/>
          </a:xfrm>
          <a:prstGeom prst="rect">
            <a:avLst/>
          </a:prstGeom>
        </p:spPr>
      </p:pic>
      <p:pic>
        <p:nvPicPr>
          <p:cNvPr id="42" name="Picture 41"/>
          <p:cNvPicPr>
            <a:picLocks noChangeAspect="1"/>
          </p:cNvPicPr>
          <p:nvPr/>
        </p:nvPicPr>
        <p:blipFill rotWithShape="1">
          <a:blip r:embed="rId5" cstate="print">
            <a:extLst>
              <a:ext uri="{28A0092B-C50C-407E-A947-70E740481C1C}">
                <a14:useLocalDpi xmlns:a14="http://schemas.microsoft.com/office/drawing/2010/main" val="0"/>
              </a:ext>
            </a:extLst>
          </a:blip>
          <a:srcRect l="15735" t="10681" r="22158" b="8894"/>
          <a:stretch/>
        </p:blipFill>
        <p:spPr>
          <a:xfrm>
            <a:off x="8066454" y="3201066"/>
            <a:ext cx="497500" cy="385991"/>
          </a:xfrm>
          <a:prstGeom prst="rect">
            <a:avLst/>
          </a:prstGeom>
        </p:spPr>
      </p:pic>
      <p:pic>
        <p:nvPicPr>
          <p:cNvPr id="43" name="Picture 42"/>
          <p:cNvPicPr>
            <a:picLocks noChangeAspect="1"/>
          </p:cNvPicPr>
          <p:nvPr/>
        </p:nvPicPr>
        <p:blipFill rotWithShape="1">
          <a:blip r:embed="rId5" cstate="print">
            <a:extLst>
              <a:ext uri="{28A0092B-C50C-407E-A947-70E740481C1C}">
                <a14:useLocalDpi xmlns:a14="http://schemas.microsoft.com/office/drawing/2010/main" val="0"/>
              </a:ext>
            </a:extLst>
          </a:blip>
          <a:srcRect l="15735" t="10681" r="22158" b="8894"/>
          <a:stretch/>
        </p:blipFill>
        <p:spPr>
          <a:xfrm>
            <a:off x="7751141" y="3852591"/>
            <a:ext cx="497500" cy="385991"/>
          </a:xfrm>
          <a:prstGeom prst="rect">
            <a:avLst/>
          </a:prstGeom>
        </p:spPr>
      </p:pic>
      <p:pic>
        <p:nvPicPr>
          <p:cNvPr id="44" name="Picture 43"/>
          <p:cNvPicPr>
            <a:picLocks noChangeAspect="1"/>
          </p:cNvPicPr>
          <p:nvPr/>
        </p:nvPicPr>
        <p:blipFill rotWithShape="1">
          <a:blip r:embed="rId5" cstate="print">
            <a:extLst>
              <a:ext uri="{28A0092B-C50C-407E-A947-70E740481C1C}">
                <a14:useLocalDpi xmlns:a14="http://schemas.microsoft.com/office/drawing/2010/main" val="0"/>
              </a:ext>
            </a:extLst>
          </a:blip>
          <a:srcRect l="15735" t="10681" r="22158" b="8894"/>
          <a:stretch/>
        </p:blipFill>
        <p:spPr>
          <a:xfrm>
            <a:off x="6990145" y="4251272"/>
            <a:ext cx="497500" cy="385991"/>
          </a:xfrm>
          <a:prstGeom prst="rect">
            <a:avLst/>
          </a:prstGeom>
        </p:spPr>
      </p:pic>
      <p:pic>
        <p:nvPicPr>
          <p:cNvPr id="45" name="Picture 3" descr="C:\Users\HSCC\AppData\Local\Microsoft\Windows\Temporary Internet Files\Content.IE5\SCZLL6OC\MC900429003[1].wmf"/>
          <p:cNvPicPr>
            <a:picLocks noChangeAspect="1" noChangeArrowheads="1"/>
          </p:cNvPicPr>
          <p:nvPr/>
        </p:nvPicPr>
        <p:blipFill>
          <a:blip r:embed="rId6" cstate="print"/>
          <a:srcRect/>
          <a:stretch>
            <a:fillRect/>
          </a:stretch>
        </p:blipFill>
        <p:spPr bwMode="auto">
          <a:xfrm>
            <a:off x="5498405" y="3895391"/>
            <a:ext cx="423506" cy="439572"/>
          </a:xfrm>
          <a:prstGeom prst="rect">
            <a:avLst/>
          </a:prstGeom>
          <a:noFill/>
        </p:spPr>
      </p:pic>
      <p:pic>
        <p:nvPicPr>
          <p:cNvPr id="46" name="Picture 3" descr="C:\Users\HSCC\AppData\Local\Microsoft\Windows\Temporary Internet Files\Content.IE5\SCZLL6OC\MC900429003[1].wmf"/>
          <p:cNvPicPr>
            <a:picLocks noChangeAspect="1" noChangeArrowheads="1"/>
          </p:cNvPicPr>
          <p:nvPr/>
        </p:nvPicPr>
        <p:blipFill>
          <a:blip r:embed="rId6" cstate="print"/>
          <a:srcRect/>
          <a:stretch>
            <a:fillRect/>
          </a:stretch>
        </p:blipFill>
        <p:spPr bwMode="auto">
          <a:xfrm>
            <a:off x="6136301" y="4062677"/>
            <a:ext cx="423506" cy="439572"/>
          </a:xfrm>
          <a:prstGeom prst="rect">
            <a:avLst/>
          </a:prstGeom>
          <a:noFill/>
        </p:spPr>
      </p:pic>
      <p:sp>
        <p:nvSpPr>
          <p:cNvPr id="47" name="Lightning Bolt 46"/>
          <p:cNvSpPr/>
          <p:nvPr/>
        </p:nvSpPr>
        <p:spPr>
          <a:xfrm>
            <a:off x="7289833" y="2923050"/>
            <a:ext cx="729933" cy="309081"/>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Lightning Bolt 47"/>
          <p:cNvSpPr/>
          <p:nvPr/>
        </p:nvSpPr>
        <p:spPr>
          <a:xfrm rot="20845530">
            <a:off x="7129425" y="3062266"/>
            <a:ext cx="581965" cy="79725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Lightning Bolt 48"/>
          <p:cNvSpPr/>
          <p:nvPr/>
        </p:nvSpPr>
        <p:spPr>
          <a:xfrm>
            <a:off x="6899678" y="3254766"/>
            <a:ext cx="390156" cy="8720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Lightning Bolt 49"/>
          <p:cNvSpPr/>
          <p:nvPr/>
        </p:nvSpPr>
        <p:spPr>
          <a:xfrm rot="2285958">
            <a:off x="6270893" y="3190789"/>
            <a:ext cx="408627" cy="780547"/>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Lightning Bolt 50"/>
          <p:cNvSpPr/>
          <p:nvPr/>
        </p:nvSpPr>
        <p:spPr>
          <a:xfrm rot="3215262">
            <a:off x="5867762" y="3111247"/>
            <a:ext cx="408627" cy="780547"/>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Lightning Bolt 51"/>
          <p:cNvSpPr/>
          <p:nvPr/>
        </p:nvSpPr>
        <p:spPr>
          <a:xfrm rot="178466">
            <a:off x="6640980" y="3274143"/>
            <a:ext cx="408627" cy="923968"/>
          </a:xfrm>
          <a:prstGeom prst="lightningBol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Freeform 52"/>
          <p:cNvSpPr/>
          <p:nvPr/>
        </p:nvSpPr>
        <p:spPr>
          <a:xfrm>
            <a:off x="6483927" y="2508710"/>
            <a:ext cx="2227811" cy="2269375"/>
          </a:xfrm>
          <a:custGeom>
            <a:avLst/>
            <a:gdLst>
              <a:gd name="connsiteX0" fmla="*/ 216131 w 2227811"/>
              <a:gd name="connsiteY0" fmla="*/ 1379913 h 2269375"/>
              <a:gd name="connsiteX1" fmla="*/ 216131 w 2227811"/>
              <a:gd name="connsiteY1" fmla="*/ 1379913 h 2269375"/>
              <a:gd name="connsiteX2" fmla="*/ 224444 w 2227811"/>
              <a:gd name="connsiteY2" fmla="*/ 1562793 h 2269375"/>
              <a:gd name="connsiteX3" fmla="*/ 249382 w 2227811"/>
              <a:gd name="connsiteY3" fmla="*/ 1637608 h 2269375"/>
              <a:gd name="connsiteX4" fmla="*/ 274320 w 2227811"/>
              <a:gd name="connsiteY4" fmla="*/ 1712422 h 2269375"/>
              <a:gd name="connsiteX5" fmla="*/ 282633 w 2227811"/>
              <a:gd name="connsiteY5" fmla="*/ 1737360 h 2269375"/>
              <a:gd name="connsiteX6" fmla="*/ 299258 w 2227811"/>
              <a:gd name="connsiteY6" fmla="*/ 1803862 h 2269375"/>
              <a:gd name="connsiteX7" fmla="*/ 307571 w 2227811"/>
              <a:gd name="connsiteY7" fmla="*/ 1837113 h 2269375"/>
              <a:gd name="connsiteX8" fmla="*/ 332509 w 2227811"/>
              <a:gd name="connsiteY8" fmla="*/ 1911928 h 2269375"/>
              <a:gd name="connsiteX9" fmla="*/ 340822 w 2227811"/>
              <a:gd name="connsiteY9" fmla="*/ 1936866 h 2269375"/>
              <a:gd name="connsiteX10" fmla="*/ 349135 w 2227811"/>
              <a:gd name="connsiteY10" fmla="*/ 1961804 h 2269375"/>
              <a:gd name="connsiteX11" fmla="*/ 382386 w 2227811"/>
              <a:gd name="connsiteY11" fmla="*/ 2003368 h 2269375"/>
              <a:gd name="connsiteX12" fmla="*/ 407324 w 2227811"/>
              <a:gd name="connsiteY12" fmla="*/ 2078182 h 2269375"/>
              <a:gd name="connsiteX13" fmla="*/ 415637 w 2227811"/>
              <a:gd name="connsiteY13" fmla="*/ 2103120 h 2269375"/>
              <a:gd name="connsiteX14" fmla="*/ 432262 w 2227811"/>
              <a:gd name="connsiteY14" fmla="*/ 2119746 h 2269375"/>
              <a:gd name="connsiteX15" fmla="*/ 440575 w 2227811"/>
              <a:gd name="connsiteY15" fmla="*/ 2144684 h 2269375"/>
              <a:gd name="connsiteX16" fmla="*/ 473826 w 2227811"/>
              <a:gd name="connsiteY16" fmla="*/ 2186248 h 2269375"/>
              <a:gd name="connsiteX17" fmla="*/ 498764 w 2227811"/>
              <a:gd name="connsiteY17" fmla="*/ 2202873 h 2269375"/>
              <a:gd name="connsiteX18" fmla="*/ 523702 w 2227811"/>
              <a:gd name="connsiteY18" fmla="*/ 2227811 h 2269375"/>
              <a:gd name="connsiteX19" fmla="*/ 573578 w 2227811"/>
              <a:gd name="connsiteY19" fmla="*/ 2244437 h 2269375"/>
              <a:gd name="connsiteX20" fmla="*/ 665018 w 2227811"/>
              <a:gd name="connsiteY20" fmla="*/ 2269375 h 2269375"/>
              <a:gd name="connsiteX21" fmla="*/ 989215 w 2227811"/>
              <a:gd name="connsiteY21" fmla="*/ 2252749 h 2269375"/>
              <a:gd name="connsiteX22" fmla="*/ 1039091 w 2227811"/>
              <a:gd name="connsiteY22" fmla="*/ 2236124 h 2269375"/>
              <a:gd name="connsiteX23" fmla="*/ 1064029 w 2227811"/>
              <a:gd name="connsiteY23" fmla="*/ 2227811 h 2269375"/>
              <a:gd name="connsiteX24" fmla="*/ 1080655 w 2227811"/>
              <a:gd name="connsiteY24" fmla="*/ 2211186 h 2269375"/>
              <a:gd name="connsiteX25" fmla="*/ 1105593 w 2227811"/>
              <a:gd name="connsiteY25" fmla="*/ 2202873 h 2269375"/>
              <a:gd name="connsiteX26" fmla="*/ 1113906 w 2227811"/>
              <a:gd name="connsiteY26" fmla="*/ 2177935 h 2269375"/>
              <a:gd name="connsiteX27" fmla="*/ 1130531 w 2227811"/>
              <a:gd name="connsiteY27" fmla="*/ 2161309 h 2269375"/>
              <a:gd name="connsiteX28" fmla="*/ 1172095 w 2227811"/>
              <a:gd name="connsiteY28" fmla="*/ 2094808 h 2269375"/>
              <a:gd name="connsiteX29" fmla="*/ 1213658 w 2227811"/>
              <a:gd name="connsiteY29" fmla="*/ 2019993 h 2269375"/>
              <a:gd name="connsiteX30" fmla="*/ 1238597 w 2227811"/>
              <a:gd name="connsiteY30" fmla="*/ 2011680 h 2269375"/>
              <a:gd name="connsiteX31" fmla="*/ 1255222 w 2227811"/>
              <a:gd name="connsiteY31" fmla="*/ 1986742 h 2269375"/>
              <a:gd name="connsiteX32" fmla="*/ 1280160 w 2227811"/>
              <a:gd name="connsiteY32" fmla="*/ 1978429 h 2269375"/>
              <a:gd name="connsiteX33" fmla="*/ 1305098 w 2227811"/>
              <a:gd name="connsiteY33" fmla="*/ 1961804 h 2269375"/>
              <a:gd name="connsiteX34" fmla="*/ 1396538 w 2227811"/>
              <a:gd name="connsiteY34" fmla="*/ 1936866 h 2269375"/>
              <a:gd name="connsiteX35" fmla="*/ 1645920 w 2227811"/>
              <a:gd name="connsiteY35" fmla="*/ 1920240 h 2269375"/>
              <a:gd name="connsiteX36" fmla="*/ 1704109 w 2227811"/>
              <a:gd name="connsiteY36" fmla="*/ 1911928 h 2269375"/>
              <a:gd name="connsiteX37" fmla="*/ 1753986 w 2227811"/>
              <a:gd name="connsiteY37" fmla="*/ 1895302 h 2269375"/>
              <a:gd name="connsiteX38" fmla="*/ 1770611 w 2227811"/>
              <a:gd name="connsiteY38" fmla="*/ 1870364 h 2269375"/>
              <a:gd name="connsiteX39" fmla="*/ 1787237 w 2227811"/>
              <a:gd name="connsiteY39" fmla="*/ 1853738 h 2269375"/>
              <a:gd name="connsiteX40" fmla="*/ 1795549 w 2227811"/>
              <a:gd name="connsiteY40" fmla="*/ 1828800 h 2269375"/>
              <a:gd name="connsiteX41" fmla="*/ 1812175 w 2227811"/>
              <a:gd name="connsiteY41" fmla="*/ 1812175 h 2269375"/>
              <a:gd name="connsiteX42" fmla="*/ 1828800 w 2227811"/>
              <a:gd name="connsiteY42" fmla="*/ 1787237 h 2269375"/>
              <a:gd name="connsiteX43" fmla="*/ 1837113 w 2227811"/>
              <a:gd name="connsiteY43" fmla="*/ 1762298 h 2269375"/>
              <a:gd name="connsiteX44" fmla="*/ 1862051 w 2227811"/>
              <a:gd name="connsiteY44" fmla="*/ 1745673 h 2269375"/>
              <a:gd name="connsiteX45" fmla="*/ 1870364 w 2227811"/>
              <a:gd name="connsiteY45" fmla="*/ 1720735 h 2269375"/>
              <a:gd name="connsiteX46" fmla="*/ 1886989 w 2227811"/>
              <a:gd name="connsiteY46" fmla="*/ 1654233 h 2269375"/>
              <a:gd name="connsiteX47" fmla="*/ 1895302 w 2227811"/>
              <a:gd name="connsiteY47" fmla="*/ 1546168 h 2269375"/>
              <a:gd name="connsiteX48" fmla="*/ 1903615 w 2227811"/>
              <a:gd name="connsiteY48" fmla="*/ 1521229 h 2269375"/>
              <a:gd name="connsiteX49" fmla="*/ 1920240 w 2227811"/>
              <a:gd name="connsiteY49" fmla="*/ 1454728 h 2269375"/>
              <a:gd name="connsiteX50" fmla="*/ 1928553 w 2227811"/>
              <a:gd name="connsiteY50" fmla="*/ 1388226 h 2269375"/>
              <a:gd name="connsiteX51" fmla="*/ 1953491 w 2227811"/>
              <a:gd name="connsiteY51" fmla="*/ 1330037 h 2269375"/>
              <a:gd name="connsiteX52" fmla="*/ 1995055 w 2227811"/>
              <a:gd name="connsiteY52" fmla="*/ 1296786 h 2269375"/>
              <a:gd name="connsiteX53" fmla="*/ 2028306 w 2227811"/>
              <a:gd name="connsiteY53" fmla="*/ 1263535 h 2269375"/>
              <a:gd name="connsiteX54" fmla="*/ 2078182 w 2227811"/>
              <a:gd name="connsiteY54" fmla="*/ 1238597 h 2269375"/>
              <a:gd name="connsiteX55" fmla="*/ 2111433 w 2227811"/>
              <a:gd name="connsiteY55" fmla="*/ 1197033 h 2269375"/>
              <a:gd name="connsiteX56" fmla="*/ 2128058 w 2227811"/>
              <a:gd name="connsiteY56" fmla="*/ 1172095 h 2269375"/>
              <a:gd name="connsiteX57" fmla="*/ 2144684 w 2227811"/>
              <a:gd name="connsiteY57" fmla="*/ 1155469 h 2269375"/>
              <a:gd name="connsiteX58" fmla="*/ 2152997 w 2227811"/>
              <a:gd name="connsiteY58" fmla="*/ 1130531 h 2269375"/>
              <a:gd name="connsiteX59" fmla="*/ 2186248 w 2227811"/>
              <a:gd name="connsiteY59" fmla="*/ 1088968 h 2269375"/>
              <a:gd name="connsiteX60" fmla="*/ 2202873 w 2227811"/>
              <a:gd name="connsiteY60" fmla="*/ 1039091 h 2269375"/>
              <a:gd name="connsiteX61" fmla="*/ 2211186 w 2227811"/>
              <a:gd name="connsiteY61" fmla="*/ 1014153 h 2269375"/>
              <a:gd name="connsiteX62" fmla="*/ 2227811 w 2227811"/>
              <a:gd name="connsiteY62" fmla="*/ 955964 h 2269375"/>
              <a:gd name="connsiteX63" fmla="*/ 2219498 w 2227811"/>
              <a:gd name="connsiteY63" fmla="*/ 872837 h 2269375"/>
              <a:gd name="connsiteX64" fmla="*/ 2202873 w 2227811"/>
              <a:gd name="connsiteY64" fmla="*/ 847898 h 2269375"/>
              <a:gd name="connsiteX65" fmla="*/ 2194560 w 2227811"/>
              <a:gd name="connsiteY65" fmla="*/ 822960 h 2269375"/>
              <a:gd name="connsiteX66" fmla="*/ 2177935 w 2227811"/>
              <a:gd name="connsiteY66" fmla="*/ 798022 h 2269375"/>
              <a:gd name="connsiteX67" fmla="*/ 2152997 w 2227811"/>
              <a:gd name="connsiteY67" fmla="*/ 723208 h 2269375"/>
              <a:gd name="connsiteX68" fmla="*/ 2144684 w 2227811"/>
              <a:gd name="connsiteY68" fmla="*/ 698269 h 2269375"/>
              <a:gd name="connsiteX69" fmla="*/ 2111433 w 2227811"/>
              <a:gd name="connsiteY69" fmla="*/ 656706 h 2269375"/>
              <a:gd name="connsiteX70" fmla="*/ 2078182 w 2227811"/>
              <a:gd name="connsiteY70" fmla="*/ 623455 h 2269375"/>
              <a:gd name="connsiteX71" fmla="*/ 2061557 w 2227811"/>
              <a:gd name="connsiteY71" fmla="*/ 606829 h 2269375"/>
              <a:gd name="connsiteX72" fmla="*/ 2011680 w 2227811"/>
              <a:gd name="connsiteY72" fmla="*/ 590204 h 2269375"/>
              <a:gd name="connsiteX73" fmla="*/ 1995055 w 2227811"/>
              <a:gd name="connsiteY73" fmla="*/ 573578 h 2269375"/>
              <a:gd name="connsiteX74" fmla="*/ 1961804 w 2227811"/>
              <a:gd name="connsiteY74" fmla="*/ 565266 h 2269375"/>
              <a:gd name="connsiteX75" fmla="*/ 1936866 w 2227811"/>
              <a:gd name="connsiteY75" fmla="*/ 556953 h 2269375"/>
              <a:gd name="connsiteX76" fmla="*/ 1903615 w 2227811"/>
              <a:gd name="connsiteY76" fmla="*/ 548640 h 2269375"/>
              <a:gd name="connsiteX77" fmla="*/ 1845426 w 2227811"/>
              <a:gd name="connsiteY77" fmla="*/ 523702 h 2269375"/>
              <a:gd name="connsiteX78" fmla="*/ 1795549 w 2227811"/>
              <a:gd name="connsiteY78" fmla="*/ 507077 h 2269375"/>
              <a:gd name="connsiteX79" fmla="*/ 1770611 w 2227811"/>
              <a:gd name="connsiteY79" fmla="*/ 498764 h 2269375"/>
              <a:gd name="connsiteX80" fmla="*/ 1729048 w 2227811"/>
              <a:gd name="connsiteY80" fmla="*/ 473826 h 2269375"/>
              <a:gd name="connsiteX81" fmla="*/ 1704109 w 2227811"/>
              <a:gd name="connsiteY81" fmla="*/ 457200 h 2269375"/>
              <a:gd name="connsiteX82" fmla="*/ 1654233 w 2227811"/>
              <a:gd name="connsiteY82" fmla="*/ 440575 h 2269375"/>
              <a:gd name="connsiteX83" fmla="*/ 1629295 w 2227811"/>
              <a:gd name="connsiteY83" fmla="*/ 423949 h 2269375"/>
              <a:gd name="connsiteX84" fmla="*/ 1571106 w 2227811"/>
              <a:gd name="connsiteY84" fmla="*/ 407324 h 2269375"/>
              <a:gd name="connsiteX85" fmla="*/ 1521229 w 2227811"/>
              <a:gd name="connsiteY85" fmla="*/ 390698 h 2269375"/>
              <a:gd name="connsiteX86" fmla="*/ 1479666 w 2227811"/>
              <a:gd name="connsiteY86" fmla="*/ 382386 h 2269375"/>
              <a:gd name="connsiteX87" fmla="*/ 1454728 w 2227811"/>
              <a:gd name="connsiteY87" fmla="*/ 374073 h 2269375"/>
              <a:gd name="connsiteX88" fmla="*/ 1421477 w 2227811"/>
              <a:gd name="connsiteY88" fmla="*/ 365760 h 2269375"/>
              <a:gd name="connsiteX89" fmla="*/ 1371600 w 2227811"/>
              <a:gd name="connsiteY89" fmla="*/ 349135 h 2269375"/>
              <a:gd name="connsiteX90" fmla="*/ 1313411 w 2227811"/>
              <a:gd name="connsiteY90" fmla="*/ 332509 h 2269375"/>
              <a:gd name="connsiteX91" fmla="*/ 1263535 w 2227811"/>
              <a:gd name="connsiteY91" fmla="*/ 307571 h 2269375"/>
              <a:gd name="connsiteX92" fmla="*/ 1221971 w 2227811"/>
              <a:gd name="connsiteY92" fmla="*/ 282633 h 2269375"/>
              <a:gd name="connsiteX93" fmla="*/ 1172095 w 2227811"/>
              <a:gd name="connsiteY93" fmla="*/ 257695 h 2269375"/>
              <a:gd name="connsiteX94" fmla="*/ 1105593 w 2227811"/>
              <a:gd name="connsiteY94" fmla="*/ 224444 h 2269375"/>
              <a:gd name="connsiteX95" fmla="*/ 1105593 w 2227811"/>
              <a:gd name="connsiteY95" fmla="*/ 224444 h 2269375"/>
              <a:gd name="connsiteX96" fmla="*/ 1055717 w 2227811"/>
              <a:gd name="connsiteY96" fmla="*/ 199506 h 2269375"/>
              <a:gd name="connsiteX97" fmla="*/ 997528 w 2227811"/>
              <a:gd name="connsiteY97" fmla="*/ 174568 h 2269375"/>
              <a:gd name="connsiteX98" fmla="*/ 972589 w 2227811"/>
              <a:gd name="connsiteY98" fmla="*/ 157942 h 2269375"/>
              <a:gd name="connsiteX99" fmla="*/ 939338 w 2227811"/>
              <a:gd name="connsiteY99" fmla="*/ 149629 h 2269375"/>
              <a:gd name="connsiteX100" fmla="*/ 889462 w 2227811"/>
              <a:gd name="connsiteY100" fmla="*/ 133004 h 2269375"/>
              <a:gd name="connsiteX101" fmla="*/ 839586 w 2227811"/>
              <a:gd name="connsiteY101" fmla="*/ 116378 h 2269375"/>
              <a:gd name="connsiteX102" fmla="*/ 814648 w 2227811"/>
              <a:gd name="connsiteY102" fmla="*/ 108066 h 2269375"/>
              <a:gd name="connsiteX103" fmla="*/ 764771 w 2227811"/>
              <a:gd name="connsiteY103" fmla="*/ 74815 h 2269375"/>
              <a:gd name="connsiteX104" fmla="*/ 706582 w 2227811"/>
              <a:gd name="connsiteY104" fmla="*/ 58189 h 2269375"/>
              <a:gd name="connsiteX105" fmla="*/ 681644 w 2227811"/>
              <a:gd name="connsiteY105" fmla="*/ 41564 h 2269375"/>
              <a:gd name="connsiteX106" fmla="*/ 640080 w 2227811"/>
              <a:gd name="connsiteY106" fmla="*/ 33251 h 2269375"/>
              <a:gd name="connsiteX107" fmla="*/ 615142 w 2227811"/>
              <a:gd name="connsiteY107" fmla="*/ 24938 h 2269375"/>
              <a:gd name="connsiteX108" fmla="*/ 465513 w 2227811"/>
              <a:gd name="connsiteY108" fmla="*/ 16626 h 2269375"/>
              <a:gd name="connsiteX109" fmla="*/ 399011 w 2227811"/>
              <a:gd name="connsiteY109" fmla="*/ 8313 h 2269375"/>
              <a:gd name="connsiteX110" fmla="*/ 340822 w 2227811"/>
              <a:gd name="connsiteY110" fmla="*/ 0 h 2269375"/>
              <a:gd name="connsiteX111" fmla="*/ 174568 w 2227811"/>
              <a:gd name="connsiteY111" fmla="*/ 8313 h 2269375"/>
              <a:gd name="connsiteX112" fmla="*/ 124691 w 2227811"/>
              <a:gd name="connsiteY112" fmla="*/ 24938 h 2269375"/>
              <a:gd name="connsiteX113" fmla="*/ 83128 w 2227811"/>
              <a:gd name="connsiteY113" fmla="*/ 49877 h 2269375"/>
              <a:gd name="connsiteX114" fmla="*/ 66502 w 2227811"/>
              <a:gd name="connsiteY114" fmla="*/ 66502 h 2269375"/>
              <a:gd name="connsiteX115" fmla="*/ 41564 w 2227811"/>
              <a:gd name="connsiteY115" fmla="*/ 74815 h 2269375"/>
              <a:gd name="connsiteX116" fmla="*/ 0 w 2227811"/>
              <a:gd name="connsiteY116" fmla="*/ 149629 h 2269375"/>
              <a:gd name="connsiteX117" fmla="*/ 8313 w 2227811"/>
              <a:gd name="connsiteY117" fmla="*/ 249382 h 2269375"/>
              <a:gd name="connsiteX118" fmla="*/ 16626 w 2227811"/>
              <a:gd name="connsiteY118" fmla="*/ 282633 h 2269375"/>
              <a:gd name="connsiteX119" fmla="*/ 33251 w 2227811"/>
              <a:gd name="connsiteY119" fmla="*/ 332509 h 2269375"/>
              <a:gd name="connsiteX120" fmla="*/ 41564 w 2227811"/>
              <a:gd name="connsiteY120" fmla="*/ 357448 h 2269375"/>
              <a:gd name="connsiteX121" fmla="*/ 66502 w 2227811"/>
              <a:gd name="connsiteY121" fmla="*/ 440575 h 2269375"/>
              <a:gd name="connsiteX122" fmla="*/ 83128 w 2227811"/>
              <a:gd name="connsiteY122" fmla="*/ 457200 h 2269375"/>
              <a:gd name="connsiteX123" fmla="*/ 91440 w 2227811"/>
              <a:gd name="connsiteY123" fmla="*/ 482138 h 2269375"/>
              <a:gd name="connsiteX124" fmla="*/ 124691 w 2227811"/>
              <a:gd name="connsiteY124" fmla="*/ 523702 h 2269375"/>
              <a:gd name="connsiteX125" fmla="*/ 157942 w 2227811"/>
              <a:gd name="connsiteY125" fmla="*/ 590204 h 2269375"/>
              <a:gd name="connsiteX126" fmla="*/ 174568 w 2227811"/>
              <a:gd name="connsiteY126" fmla="*/ 640080 h 2269375"/>
              <a:gd name="connsiteX127" fmla="*/ 199506 w 2227811"/>
              <a:gd name="connsiteY127" fmla="*/ 689957 h 2269375"/>
              <a:gd name="connsiteX128" fmla="*/ 224444 w 2227811"/>
              <a:gd name="connsiteY128" fmla="*/ 739833 h 2269375"/>
              <a:gd name="connsiteX129" fmla="*/ 207818 w 2227811"/>
              <a:gd name="connsiteY129" fmla="*/ 847898 h 2269375"/>
              <a:gd name="connsiteX130" fmla="*/ 191193 w 2227811"/>
              <a:gd name="connsiteY130" fmla="*/ 897775 h 2269375"/>
              <a:gd name="connsiteX131" fmla="*/ 174568 w 2227811"/>
              <a:gd name="connsiteY131" fmla="*/ 947651 h 2269375"/>
              <a:gd name="connsiteX132" fmla="*/ 157942 w 2227811"/>
              <a:gd name="connsiteY132" fmla="*/ 1005840 h 2269375"/>
              <a:gd name="connsiteX133" fmla="*/ 141317 w 2227811"/>
              <a:gd name="connsiteY133" fmla="*/ 1138844 h 2269375"/>
              <a:gd name="connsiteX134" fmla="*/ 149629 w 2227811"/>
              <a:gd name="connsiteY134" fmla="*/ 1263535 h 2269375"/>
              <a:gd name="connsiteX135" fmla="*/ 166255 w 2227811"/>
              <a:gd name="connsiteY135" fmla="*/ 1280160 h 2269375"/>
              <a:gd name="connsiteX136" fmla="*/ 191193 w 2227811"/>
              <a:gd name="connsiteY136" fmla="*/ 1321724 h 2269375"/>
              <a:gd name="connsiteX137" fmla="*/ 216131 w 2227811"/>
              <a:gd name="connsiteY137" fmla="*/ 1379913 h 2269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2227811" h="2269375">
                <a:moveTo>
                  <a:pt x="216131" y="1379913"/>
                </a:moveTo>
                <a:lnTo>
                  <a:pt x="216131" y="1379913"/>
                </a:lnTo>
                <a:cubicBezTo>
                  <a:pt x="218902" y="1440873"/>
                  <a:pt x="217943" y="1502117"/>
                  <a:pt x="224444" y="1562793"/>
                </a:cubicBezTo>
                <a:cubicBezTo>
                  <a:pt x="224444" y="1562794"/>
                  <a:pt x="245226" y="1625139"/>
                  <a:pt x="249382" y="1637608"/>
                </a:cubicBezTo>
                <a:lnTo>
                  <a:pt x="274320" y="1712422"/>
                </a:lnTo>
                <a:cubicBezTo>
                  <a:pt x="277091" y="1720735"/>
                  <a:pt x="280508" y="1728859"/>
                  <a:pt x="282633" y="1737360"/>
                </a:cubicBezTo>
                <a:lnTo>
                  <a:pt x="299258" y="1803862"/>
                </a:lnTo>
                <a:cubicBezTo>
                  <a:pt x="302029" y="1814946"/>
                  <a:pt x="303958" y="1826275"/>
                  <a:pt x="307571" y="1837113"/>
                </a:cubicBezTo>
                <a:lnTo>
                  <a:pt x="332509" y="1911928"/>
                </a:lnTo>
                <a:lnTo>
                  <a:pt x="340822" y="1936866"/>
                </a:lnTo>
                <a:cubicBezTo>
                  <a:pt x="343593" y="1945179"/>
                  <a:pt x="344275" y="1954513"/>
                  <a:pt x="349135" y="1961804"/>
                </a:cubicBezTo>
                <a:cubicBezTo>
                  <a:pt x="370107" y="1993263"/>
                  <a:pt x="358696" y="1979678"/>
                  <a:pt x="382386" y="2003368"/>
                </a:cubicBezTo>
                <a:lnTo>
                  <a:pt x="407324" y="2078182"/>
                </a:lnTo>
                <a:cubicBezTo>
                  <a:pt x="410095" y="2086495"/>
                  <a:pt x="409441" y="2096924"/>
                  <a:pt x="415637" y="2103120"/>
                </a:cubicBezTo>
                <a:lnTo>
                  <a:pt x="432262" y="2119746"/>
                </a:lnTo>
                <a:cubicBezTo>
                  <a:pt x="435033" y="2128059"/>
                  <a:pt x="436656" y="2136847"/>
                  <a:pt x="440575" y="2144684"/>
                </a:cubicBezTo>
                <a:cubicBezTo>
                  <a:pt x="447776" y="2159087"/>
                  <a:pt x="460939" y="2175938"/>
                  <a:pt x="473826" y="2186248"/>
                </a:cubicBezTo>
                <a:cubicBezTo>
                  <a:pt x="481627" y="2192489"/>
                  <a:pt x="491089" y="2196477"/>
                  <a:pt x="498764" y="2202873"/>
                </a:cubicBezTo>
                <a:cubicBezTo>
                  <a:pt x="507795" y="2210399"/>
                  <a:pt x="513426" y="2222102"/>
                  <a:pt x="523702" y="2227811"/>
                </a:cubicBezTo>
                <a:cubicBezTo>
                  <a:pt x="539021" y="2236322"/>
                  <a:pt x="556577" y="2240187"/>
                  <a:pt x="573578" y="2244437"/>
                </a:cubicBezTo>
                <a:cubicBezTo>
                  <a:pt x="648581" y="2263187"/>
                  <a:pt x="618403" y="2253836"/>
                  <a:pt x="665018" y="2269375"/>
                </a:cubicBezTo>
                <a:lnTo>
                  <a:pt x="989215" y="2252749"/>
                </a:lnTo>
                <a:cubicBezTo>
                  <a:pt x="1006592" y="2250482"/>
                  <a:pt x="1022466" y="2241666"/>
                  <a:pt x="1039091" y="2236124"/>
                </a:cubicBezTo>
                <a:lnTo>
                  <a:pt x="1064029" y="2227811"/>
                </a:lnTo>
                <a:cubicBezTo>
                  <a:pt x="1069571" y="2222269"/>
                  <a:pt x="1073935" y="2215218"/>
                  <a:pt x="1080655" y="2211186"/>
                </a:cubicBezTo>
                <a:cubicBezTo>
                  <a:pt x="1088169" y="2206678"/>
                  <a:pt x="1099397" y="2209069"/>
                  <a:pt x="1105593" y="2202873"/>
                </a:cubicBezTo>
                <a:cubicBezTo>
                  <a:pt x="1111789" y="2196677"/>
                  <a:pt x="1109398" y="2185449"/>
                  <a:pt x="1113906" y="2177935"/>
                </a:cubicBezTo>
                <a:cubicBezTo>
                  <a:pt x="1117938" y="2171215"/>
                  <a:pt x="1124989" y="2166851"/>
                  <a:pt x="1130531" y="2161309"/>
                </a:cubicBezTo>
                <a:cubicBezTo>
                  <a:pt x="1150316" y="2101955"/>
                  <a:pt x="1132575" y="2121154"/>
                  <a:pt x="1172095" y="2094808"/>
                </a:cubicBezTo>
                <a:cubicBezTo>
                  <a:pt x="1179414" y="2072850"/>
                  <a:pt x="1192221" y="2027139"/>
                  <a:pt x="1213658" y="2019993"/>
                </a:cubicBezTo>
                <a:lnTo>
                  <a:pt x="1238597" y="2011680"/>
                </a:lnTo>
                <a:cubicBezTo>
                  <a:pt x="1244139" y="2003367"/>
                  <a:pt x="1247421" y="1992983"/>
                  <a:pt x="1255222" y="1986742"/>
                </a:cubicBezTo>
                <a:cubicBezTo>
                  <a:pt x="1262064" y="1981268"/>
                  <a:pt x="1272323" y="1982348"/>
                  <a:pt x="1280160" y="1978429"/>
                </a:cubicBezTo>
                <a:cubicBezTo>
                  <a:pt x="1289096" y="1973961"/>
                  <a:pt x="1295969" y="1965862"/>
                  <a:pt x="1305098" y="1961804"/>
                </a:cubicBezTo>
                <a:cubicBezTo>
                  <a:pt x="1325567" y="1952707"/>
                  <a:pt x="1372305" y="1938943"/>
                  <a:pt x="1396538" y="1936866"/>
                </a:cubicBezTo>
                <a:cubicBezTo>
                  <a:pt x="1479546" y="1929751"/>
                  <a:pt x="1645920" y="1920240"/>
                  <a:pt x="1645920" y="1920240"/>
                </a:cubicBezTo>
                <a:cubicBezTo>
                  <a:pt x="1665316" y="1917469"/>
                  <a:pt x="1685018" y="1916334"/>
                  <a:pt x="1704109" y="1911928"/>
                </a:cubicBezTo>
                <a:cubicBezTo>
                  <a:pt x="1721185" y="1907987"/>
                  <a:pt x="1753986" y="1895302"/>
                  <a:pt x="1753986" y="1895302"/>
                </a:cubicBezTo>
                <a:cubicBezTo>
                  <a:pt x="1759528" y="1886989"/>
                  <a:pt x="1764370" y="1878165"/>
                  <a:pt x="1770611" y="1870364"/>
                </a:cubicBezTo>
                <a:cubicBezTo>
                  <a:pt x="1775507" y="1864244"/>
                  <a:pt x="1783205" y="1860459"/>
                  <a:pt x="1787237" y="1853738"/>
                </a:cubicBezTo>
                <a:cubicBezTo>
                  <a:pt x="1791745" y="1846224"/>
                  <a:pt x="1791041" y="1836314"/>
                  <a:pt x="1795549" y="1828800"/>
                </a:cubicBezTo>
                <a:cubicBezTo>
                  <a:pt x="1799581" y="1822080"/>
                  <a:pt x="1807279" y="1818295"/>
                  <a:pt x="1812175" y="1812175"/>
                </a:cubicBezTo>
                <a:cubicBezTo>
                  <a:pt x="1818416" y="1804374"/>
                  <a:pt x="1824332" y="1796173"/>
                  <a:pt x="1828800" y="1787237"/>
                </a:cubicBezTo>
                <a:cubicBezTo>
                  <a:pt x="1832719" y="1779399"/>
                  <a:pt x="1831639" y="1769141"/>
                  <a:pt x="1837113" y="1762298"/>
                </a:cubicBezTo>
                <a:cubicBezTo>
                  <a:pt x="1843354" y="1754497"/>
                  <a:pt x="1853738" y="1751215"/>
                  <a:pt x="1862051" y="1745673"/>
                </a:cubicBezTo>
                <a:cubicBezTo>
                  <a:pt x="1864822" y="1737360"/>
                  <a:pt x="1868058" y="1729189"/>
                  <a:pt x="1870364" y="1720735"/>
                </a:cubicBezTo>
                <a:cubicBezTo>
                  <a:pt x="1876376" y="1698691"/>
                  <a:pt x="1886989" y="1654233"/>
                  <a:pt x="1886989" y="1654233"/>
                </a:cubicBezTo>
                <a:cubicBezTo>
                  <a:pt x="1889760" y="1618211"/>
                  <a:pt x="1890821" y="1582017"/>
                  <a:pt x="1895302" y="1546168"/>
                </a:cubicBezTo>
                <a:cubicBezTo>
                  <a:pt x="1896389" y="1537473"/>
                  <a:pt x="1901490" y="1529730"/>
                  <a:pt x="1903615" y="1521229"/>
                </a:cubicBezTo>
                <a:lnTo>
                  <a:pt x="1920240" y="1454728"/>
                </a:lnTo>
                <a:cubicBezTo>
                  <a:pt x="1923011" y="1432561"/>
                  <a:pt x="1924557" y="1410205"/>
                  <a:pt x="1928553" y="1388226"/>
                </a:cubicBezTo>
                <a:cubicBezTo>
                  <a:pt x="1931324" y="1372988"/>
                  <a:pt x="1946327" y="1340782"/>
                  <a:pt x="1953491" y="1330037"/>
                </a:cubicBezTo>
                <a:cubicBezTo>
                  <a:pt x="1966068" y="1311171"/>
                  <a:pt x="1977762" y="1311609"/>
                  <a:pt x="1995055" y="1296786"/>
                </a:cubicBezTo>
                <a:cubicBezTo>
                  <a:pt x="2006956" y="1286585"/>
                  <a:pt x="2013436" y="1268492"/>
                  <a:pt x="2028306" y="1263535"/>
                </a:cubicBezTo>
                <a:cubicBezTo>
                  <a:pt x="2062722" y="1252063"/>
                  <a:pt x="2045953" y="1260082"/>
                  <a:pt x="2078182" y="1238597"/>
                </a:cubicBezTo>
                <a:cubicBezTo>
                  <a:pt x="2094366" y="1190046"/>
                  <a:pt x="2073832" y="1234634"/>
                  <a:pt x="2111433" y="1197033"/>
                </a:cubicBezTo>
                <a:cubicBezTo>
                  <a:pt x="2118497" y="1189969"/>
                  <a:pt x="2121817" y="1179896"/>
                  <a:pt x="2128058" y="1172095"/>
                </a:cubicBezTo>
                <a:cubicBezTo>
                  <a:pt x="2132954" y="1165975"/>
                  <a:pt x="2139142" y="1161011"/>
                  <a:pt x="2144684" y="1155469"/>
                </a:cubicBezTo>
                <a:cubicBezTo>
                  <a:pt x="2147455" y="1147156"/>
                  <a:pt x="2149078" y="1138368"/>
                  <a:pt x="2152997" y="1130531"/>
                </a:cubicBezTo>
                <a:cubicBezTo>
                  <a:pt x="2163484" y="1109556"/>
                  <a:pt x="2170783" y="1104432"/>
                  <a:pt x="2186248" y="1088968"/>
                </a:cubicBezTo>
                <a:lnTo>
                  <a:pt x="2202873" y="1039091"/>
                </a:lnTo>
                <a:cubicBezTo>
                  <a:pt x="2205644" y="1030778"/>
                  <a:pt x="2209061" y="1022654"/>
                  <a:pt x="2211186" y="1014153"/>
                </a:cubicBezTo>
                <a:cubicBezTo>
                  <a:pt x="2221623" y="972401"/>
                  <a:pt x="2215885" y="991740"/>
                  <a:pt x="2227811" y="955964"/>
                </a:cubicBezTo>
                <a:cubicBezTo>
                  <a:pt x="2225040" y="928255"/>
                  <a:pt x="2225760" y="899971"/>
                  <a:pt x="2219498" y="872837"/>
                </a:cubicBezTo>
                <a:cubicBezTo>
                  <a:pt x="2217252" y="863102"/>
                  <a:pt x="2207341" y="856834"/>
                  <a:pt x="2202873" y="847898"/>
                </a:cubicBezTo>
                <a:cubicBezTo>
                  <a:pt x="2198954" y="840061"/>
                  <a:pt x="2198479" y="830797"/>
                  <a:pt x="2194560" y="822960"/>
                </a:cubicBezTo>
                <a:cubicBezTo>
                  <a:pt x="2190092" y="814024"/>
                  <a:pt x="2181993" y="807151"/>
                  <a:pt x="2177935" y="798022"/>
                </a:cubicBezTo>
                <a:cubicBezTo>
                  <a:pt x="2177924" y="797998"/>
                  <a:pt x="2157157" y="735690"/>
                  <a:pt x="2152997" y="723208"/>
                </a:cubicBezTo>
                <a:cubicBezTo>
                  <a:pt x="2150226" y="714895"/>
                  <a:pt x="2150880" y="704465"/>
                  <a:pt x="2144684" y="698269"/>
                </a:cubicBezTo>
                <a:cubicBezTo>
                  <a:pt x="2088100" y="641688"/>
                  <a:pt x="2174336" y="730093"/>
                  <a:pt x="2111433" y="656706"/>
                </a:cubicBezTo>
                <a:cubicBezTo>
                  <a:pt x="2101232" y="644805"/>
                  <a:pt x="2089266" y="634539"/>
                  <a:pt x="2078182" y="623455"/>
                </a:cubicBezTo>
                <a:cubicBezTo>
                  <a:pt x="2072640" y="617913"/>
                  <a:pt x="2068992" y="609307"/>
                  <a:pt x="2061557" y="606829"/>
                </a:cubicBezTo>
                <a:lnTo>
                  <a:pt x="2011680" y="590204"/>
                </a:lnTo>
                <a:cubicBezTo>
                  <a:pt x="2006138" y="584662"/>
                  <a:pt x="2002065" y="577083"/>
                  <a:pt x="1995055" y="573578"/>
                </a:cubicBezTo>
                <a:cubicBezTo>
                  <a:pt x="1984836" y="568469"/>
                  <a:pt x="1972789" y="568405"/>
                  <a:pt x="1961804" y="565266"/>
                </a:cubicBezTo>
                <a:cubicBezTo>
                  <a:pt x="1953379" y="562859"/>
                  <a:pt x="1945291" y="559360"/>
                  <a:pt x="1936866" y="556953"/>
                </a:cubicBezTo>
                <a:cubicBezTo>
                  <a:pt x="1925881" y="553814"/>
                  <a:pt x="1914600" y="551779"/>
                  <a:pt x="1903615" y="548640"/>
                </a:cubicBezTo>
                <a:cubicBezTo>
                  <a:pt x="1856778" y="535258"/>
                  <a:pt x="1900858" y="545875"/>
                  <a:pt x="1845426" y="523702"/>
                </a:cubicBezTo>
                <a:cubicBezTo>
                  <a:pt x="1829155" y="517193"/>
                  <a:pt x="1812175" y="512619"/>
                  <a:pt x="1795549" y="507077"/>
                </a:cubicBezTo>
                <a:lnTo>
                  <a:pt x="1770611" y="498764"/>
                </a:lnTo>
                <a:cubicBezTo>
                  <a:pt x="1738139" y="466290"/>
                  <a:pt x="1772212" y="495407"/>
                  <a:pt x="1729048" y="473826"/>
                </a:cubicBezTo>
                <a:cubicBezTo>
                  <a:pt x="1720112" y="469358"/>
                  <a:pt x="1713239" y="461258"/>
                  <a:pt x="1704109" y="457200"/>
                </a:cubicBezTo>
                <a:cubicBezTo>
                  <a:pt x="1688095" y="450083"/>
                  <a:pt x="1668814" y="450296"/>
                  <a:pt x="1654233" y="440575"/>
                </a:cubicBezTo>
                <a:cubicBezTo>
                  <a:pt x="1645920" y="435033"/>
                  <a:pt x="1638231" y="428417"/>
                  <a:pt x="1629295" y="423949"/>
                </a:cubicBezTo>
                <a:cubicBezTo>
                  <a:pt x="1615333" y="416968"/>
                  <a:pt x="1584415" y="411317"/>
                  <a:pt x="1571106" y="407324"/>
                </a:cubicBezTo>
                <a:cubicBezTo>
                  <a:pt x="1554320" y="402288"/>
                  <a:pt x="1538414" y="394135"/>
                  <a:pt x="1521229" y="390698"/>
                </a:cubicBezTo>
                <a:cubicBezTo>
                  <a:pt x="1507375" y="387927"/>
                  <a:pt x="1493373" y="385813"/>
                  <a:pt x="1479666" y="382386"/>
                </a:cubicBezTo>
                <a:cubicBezTo>
                  <a:pt x="1471165" y="380261"/>
                  <a:pt x="1463153" y="376480"/>
                  <a:pt x="1454728" y="374073"/>
                </a:cubicBezTo>
                <a:cubicBezTo>
                  <a:pt x="1443743" y="370934"/>
                  <a:pt x="1432420" y="369043"/>
                  <a:pt x="1421477" y="365760"/>
                </a:cubicBezTo>
                <a:cubicBezTo>
                  <a:pt x="1404691" y="360724"/>
                  <a:pt x="1388602" y="353386"/>
                  <a:pt x="1371600" y="349135"/>
                </a:cubicBezTo>
                <a:cubicBezTo>
                  <a:pt x="1360945" y="346471"/>
                  <a:pt x="1325338" y="338472"/>
                  <a:pt x="1313411" y="332509"/>
                </a:cubicBezTo>
                <a:cubicBezTo>
                  <a:pt x="1248953" y="300280"/>
                  <a:pt x="1326218" y="328466"/>
                  <a:pt x="1263535" y="307571"/>
                </a:cubicBezTo>
                <a:cubicBezTo>
                  <a:pt x="1231061" y="275099"/>
                  <a:pt x="1265136" y="304215"/>
                  <a:pt x="1221971" y="282633"/>
                </a:cubicBezTo>
                <a:cubicBezTo>
                  <a:pt x="1157513" y="250404"/>
                  <a:pt x="1234778" y="278590"/>
                  <a:pt x="1172095" y="257695"/>
                </a:cubicBezTo>
                <a:cubicBezTo>
                  <a:pt x="1143077" y="228677"/>
                  <a:pt x="1162904" y="243547"/>
                  <a:pt x="1105593" y="224444"/>
                </a:cubicBezTo>
                <a:lnTo>
                  <a:pt x="1105593" y="224444"/>
                </a:lnTo>
                <a:cubicBezTo>
                  <a:pt x="1073364" y="202957"/>
                  <a:pt x="1090133" y="210977"/>
                  <a:pt x="1055717" y="199506"/>
                </a:cubicBezTo>
                <a:cubicBezTo>
                  <a:pt x="993105" y="157764"/>
                  <a:pt x="1072680" y="206776"/>
                  <a:pt x="997528" y="174568"/>
                </a:cubicBezTo>
                <a:cubicBezTo>
                  <a:pt x="988345" y="170632"/>
                  <a:pt x="981772" y="161878"/>
                  <a:pt x="972589" y="157942"/>
                </a:cubicBezTo>
                <a:cubicBezTo>
                  <a:pt x="962088" y="153441"/>
                  <a:pt x="950281" y="152912"/>
                  <a:pt x="939338" y="149629"/>
                </a:cubicBezTo>
                <a:cubicBezTo>
                  <a:pt x="922552" y="144593"/>
                  <a:pt x="906087" y="138546"/>
                  <a:pt x="889462" y="133004"/>
                </a:cubicBezTo>
                <a:lnTo>
                  <a:pt x="839586" y="116378"/>
                </a:lnTo>
                <a:lnTo>
                  <a:pt x="814648" y="108066"/>
                </a:lnTo>
                <a:cubicBezTo>
                  <a:pt x="798022" y="96982"/>
                  <a:pt x="784156" y="79661"/>
                  <a:pt x="764771" y="74815"/>
                </a:cubicBezTo>
                <a:cubicBezTo>
                  <a:pt x="754116" y="72151"/>
                  <a:pt x="718509" y="64152"/>
                  <a:pt x="706582" y="58189"/>
                </a:cubicBezTo>
                <a:cubicBezTo>
                  <a:pt x="697646" y="53721"/>
                  <a:pt x="690998" y="45072"/>
                  <a:pt x="681644" y="41564"/>
                </a:cubicBezTo>
                <a:cubicBezTo>
                  <a:pt x="668415" y="36603"/>
                  <a:pt x="653787" y="36678"/>
                  <a:pt x="640080" y="33251"/>
                </a:cubicBezTo>
                <a:cubicBezTo>
                  <a:pt x="631579" y="31126"/>
                  <a:pt x="623865" y="25769"/>
                  <a:pt x="615142" y="24938"/>
                </a:cubicBezTo>
                <a:cubicBezTo>
                  <a:pt x="565414" y="20202"/>
                  <a:pt x="515389" y="19397"/>
                  <a:pt x="465513" y="16626"/>
                </a:cubicBezTo>
                <a:lnTo>
                  <a:pt x="399011" y="8313"/>
                </a:lnTo>
                <a:cubicBezTo>
                  <a:pt x="379590" y="5723"/>
                  <a:pt x="360415" y="0"/>
                  <a:pt x="340822" y="0"/>
                </a:cubicBezTo>
                <a:cubicBezTo>
                  <a:pt x="285335" y="0"/>
                  <a:pt x="229986" y="5542"/>
                  <a:pt x="174568" y="8313"/>
                </a:cubicBezTo>
                <a:cubicBezTo>
                  <a:pt x="157942" y="13855"/>
                  <a:pt x="137083" y="12546"/>
                  <a:pt x="124691" y="24938"/>
                </a:cubicBezTo>
                <a:cubicBezTo>
                  <a:pt x="101870" y="47760"/>
                  <a:pt x="115501" y="39086"/>
                  <a:pt x="83128" y="49877"/>
                </a:cubicBezTo>
                <a:cubicBezTo>
                  <a:pt x="77586" y="55419"/>
                  <a:pt x="73222" y="62470"/>
                  <a:pt x="66502" y="66502"/>
                </a:cubicBezTo>
                <a:cubicBezTo>
                  <a:pt x="58988" y="71010"/>
                  <a:pt x="47760" y="68619"/>
                  <a:pt x="41564" y="74815"/>
                </a:cubicBezTo>
                <a:cubicBezTo>
                  <a:pt x="12981" y="103398"/>
                  <a:pt x="10453" y="118270"/>
                  <a:pt x="0" y="149629"/>
                </a:cubicBezTo>
                <a:cubicBezTo>
                  <a:pt x="2771" y="182880"/>
                  <a:pt x="4174" y="216273"/>
                  <a:pt x="8313" y="249382"/>
                </a:cubicBezTo>
                <a:cubicBezTo>
                  <a:pt x="9730" y="260719"/>
                  <a:pt x="13343" y="271690"/>
                  <a:pt x="16626" y="282633"/>
                </a:cubicBezTo>
                <a:cubicBezTo>
                  <a:pt x="21662" y="299419"/>
                  <a:pt x="27709" y="315884"/>
                  <a:pt x="33251" y="332509"/>
                </a:cubicBezTo>
                <a:cubicBezTo>
                  <a:pt x="36022" y="340822"/>
                  <a:pt x="39439" y="348947"/>
                  <a:pt x="41564" y="357448"/>
                </a:cubicBezTo>
                <a:cubicBezTo>
                  <a:pt x="45331" y="372515"/>
                  <a:pt x="59758" y="433832"/>
                  <a:pt x="66502" y="440575"/>
                </a:cubicBezTo>
                <a:lnTo>
                  <a:pt x="83128" y="457200"/>
                </a:lnTo>
                <a:cubicBezTo>
                  <a:pt x="85899" y="465513"/>
                  <a:pt x="86932" y="474624"/>
                  <a:pt x="91440" y="482138"/>
                </a:cubicBezTo>
                <a:cubicBezTo>
                  <a:pt x="121054" y="531496"/>
                  <a:pt x="96167" y="459524"/>
                  <a:pt x="124691" y="523702"/>
                </a:cubicBezTo>
                <a:cubicBezTo>
                  <a:pt x="155257" y="592476"/>
                  <a:pt x="123800" y="556060"/>
                  <a:pt x="157942" y="590204"/>
                </a:cubicBezTo>
                <a:cubicBezTo>
                  <a:pt x="163484" y="606829"/>
                  <a:pt x="164847" y="625498"/>
                  <a:pt x="174568" y="640080"/>
                </a:cubicBezTo>
                <a:cubicBezTo>
                  <a:pt x="222212" y="711547"/>
                  <a:pt x="165091" y="621125"/>
                  <a:pt x="199506" y="689957"/>
                </a:cubicBezTo>
                <a:cubicBezTo>
                  <a:pt x="231736" y="754418"/>
                  <a:pt x="203548" y="677147"/>
                  <a:pt x="224444" y="739833"/>
                </a:cubicBezTo>
                <a:cubicBezTo>
                  <a:pt x="218902" y="775855"/>
                  <a:pt x="215326" y="812234"/>
                  <a:pt x="207818" y="847898"/>
                </a:cubicBezTo>
                <a:cubicBezTo>
                  <a:pt x="204208" y="865047"/>
                  <a:pt x="196735" y="881149"/>
                  <a:pt x="191193" y="897775"/>
                </a:cubicBezTo>
                <a:lnTo>
                  <a:pt x="174568" y="947651"/>
                </a:lnTo>
                <a:cubicBezTo>
                  <a:pt x="168464" y="965963"/>
                  <a:pt x="160789" y="986860"/>
                  <a:pt x="157942" y="1005840"/>
                </a:cubicBezTo>
                <a:cubicBezTo>
                  <a:pt x="151314" y="1050025"/>
                  <a:pt x="141317" y="1138844"/>
                  <a:pt x="141317" y="1138844"/>
                </a:cubicBezTo>
                <a:cubicBezTo>
                  <a:pt x="144088" y="1180408"/>
                  <a:pt x="142390" y="1222513"/>
                  <a:pt x="149629" y="1263535"/>
                </a:cubicBezTo>
                <a:cubicBezTo>
                  <a:pt x="150991" y="1271253"/>
                  <a:pt x="162223" y="1273440"/>
                  <a:pt x="166255" y="1280160"/>
                </a:cubicBezTo>
                <a:cubicBezTo>
                  <a:pt x="198633" y="1334121"/>
                  <a:pt x="149064" y="1279593"/>
                  <a:pt x="191193" y="1321724"/>
                </a:cubicBezTo>
                <a:cubicBezTo>
                  <a:pt x="200382" y="1349290"/>
                  <a:pt x="211975" y="1370215"/>
                  <a:pt x="216131" y="1379913"/>
                </a:cubicBezTo>
                <a:close/>
              </a:path>
            </a:pathLst>
          </a:cu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46"/>
          <p:cNvSpPr txBox="1"/>
          <p:nvPr/>
        </p:nvSpPr>
        <p:spPr>
          <a:xfrm>
            <a:off x="7859298" y="4407155"/>
            <a:ext cx="682826" cy="276999"/>
          </a:xfrm>
          <a:prstGeom prst="rect">
            <a:avLst/>
          </a:prstGeom>
          <a:noFill/>
        </p:spPr>
        <p:txBody>
          <a:bodyPr wrap="square" rtlCol="0">
            <a:spAutoFit/>
          </a:bodyPr>
          <a:lstStyle/>
          <a:p>
            <a:r>
              <a:rPr lang="en-US" altLang="zh-TW" sz="1200" b="1" dirty="0">
                <a:solidFill>
                  <a:schemeClr val="tx1">
                    <a:lumMod val="95000"/>
                    <a:lumOff val="5000"/>
                  </a:schemeClr>
                </a:solidFill>
                <a:latin typeface="+mj-lt"/>
                <a:cs typeface="Times New Roman" pitchFamily="18" charset="0"/>
              </a:rPr>
              <a:t>Group</a:t>
            </a:r>
            <a:r>
              <a:rPr lang="en-US" altLang="zh-TW" sz="1200" b="1" baseline="-25000" dirty="0">
                <a:solidFill>
                  <a:schemeClr val="tx1">
                    <a:lumMod val="95000"/>
                    <a:lumOff val="5000"/>
                  </a:schemeClr>
                </a:solidFill>
                <a:latin typeface="+mj-lt"/>
                <a:cs typeface="Times New Roman" pitchFamily="18" charset="0"/>
              </a:rPr>
              <a:t>2</a:t>
            </a:r>
            <a:endParaRPr lang="zh-TW" altLang="en-US" sz="1200" b="1" dirty="0">
              <a:solidFill>
                <a:schemeClr val="tx1">
                  <a:lumMod val="95000"/>
                  <a:lumOff val="5000"/>
                </a:schemeClr>
              </a:solidFill>
              <a:latin typeface="+mj-lt"/>
              <a:cs typeface="Times New Roman" pitchFamily="18" charset="0"/>
            </a:endParaRPr>
          </a:p>
        </p:txBody>
      </p:sp>
      <p:sp>
        <p:nvSpPr>
          <p:cNvPr id="55" name="文字方塊 46"/>
          <p:cNvSpPr txBox="1"/>
          <p:nvPr/>
        </p:nvSpPr>
        <p:spPr>
          <a:xfrm>
            <a:off x="5395918" y="4543811"/>
            <a:ext cx="682826" cy="276999"/>
          </a:xfrm>
          <a:prstGeom prst="rect">
            <a:avLst/>
          </a:prstGeom>
          <a:noFill/>
        </p:spPr>
        <p:txBody>
          <a:bodyPr wrap="square" rtlCol="0">
            <a:spAutoFit/>
          </a:bodyPr>
          <a:lstStyle/>
          <a:p>
            <a:r>
              <a:rPr lang="en-US" altLang="zh-TW" sz="1200" b="1" dirty="0">
                <a:solidFill>
                  <a:schemeClr val="tx1">
                    <a:lumMod val="95000"/>
                    <a:lumOff val="5000"/>
                  </a:schemeClr>
                </a:solidFill>
                <a:latin typeface="+mj-lt"/>
                <a:cs typeface="Times New Roman" pitchFamily="18" charset="0"/>
              </a:rPr>
              <a:t>Group</a:t>
            </a:r>
            <a:r>
              <a:rPr lang="en-US" altLang="zh-TW" sz="1200" b="1" baseline="-25000" dirty="0">
                <a:solidFill>
                  <a:schemeClr val="tx1">
                    <a:lumMod val="95000"/>
                    <a:lumOff val="5000"/>
                  </a:schemeClr>
                </a:solidFill>
                <a:latin typeface="+mj-lt"/>
                <a:cs typeface="Times New Roman" pitchFamily="18" charset="0"/>
              </a:rPr>
              <a:t>1</a:t>
            </a:r>
            <a:endParaRPr lang="zh-TW" altLang="en-US" sz="1200" b="1" dirty="0">
              <a:solidFill>
                <a:schemeClr val="tx1">
                  <a:lumMod val="95000"/>
                  <a:lumOff val="5000"/>
                </a:schemeClr>
              </a:solidFill>
              <a:latin typeface="+mj-lt"/>
              <a:cs typeface="Times New Roman" pitchFamily="18" charset="0"/>
            </a:endParaRPr>
          </a:p>
        </p:txBody>
      </p:sp>
      <p:sp>
        <p:nvSpPr>
          <p:cNvPr id="56" name="文字方塊 46"/>
          <p:cNvSpPr txBox="1"/>
          <p:nvPr/>
        </p:nvSpPr>
        <p:spPr>
          <a:xfrm>
            <a:off x="6637268" y="4844587"/>
            <a:ext cx="743044" cy="276999"/>
          </a:xfrm>
          <a:prstGeom prst="rect">
            <a:avLst/>
          </a:prstGeom>
          <a:noFill/>
        </p:spPr>
        <p:txBody>
          <a:bodyPr wrap="square" rtlCol="0">
            <a:spAutoFit/>
          </a:bodyPr>
          <a:lstStyle/>
          <a:p>
            <a:r>
              <a:rPr lang="en-US" altLang="zh-TW" sz="1200" b="1" dirty="0">
                <a:solidFill>
                  <a:schemeClr val="tx1">
                    <a:lumMod val="95000"/>
                    <a:lumOff val="5000"/>
                  </a:schemeClr>
                </a:solidFill>
                <a:latin typeface="+mj-lt"/>
                <a:cs typeface="Times New Roman" pitchFamily="18" charset="0"/>
              </a:rPr>
              <a:t>CELL</a:t>
            </a:r>
            <a:endParaRPr lang="zh-TW" altLang="en-US" sz="1200" b="1" dirty="0">
              <a:solidFill>
                <a:schemeClr val="tx1">
                  <a:lumMod val="95000"/>
                  <a:lumOff val="5000"/>
                </a:schemeClr>
              </a:solidFill>
              <a:latin typeface="+mj-lt"/>
              <a:cs typeface="Times New Roman" pitchFamily="18" charset="0"/>
            </a:endParaRPr>
          </a:p>
        </p:txBody>
      </p:sp>
      <p:sp>
        <p:nvSpPr>
          <p:cNvPr id="57" name="文字方塊 46"/>
          <p:cNvSpPr txBox="1"/>
          <p:nvPr/>
        </p:nvSpPr>
        <p:spPr>
          <a:xfrm>
            <a:off x="6240336" y="1844824"/>
            <a:ext cx="1318684" cy="276999"/>
          </a:xfrm>
          <a:prstGeom prst="rect">
            <a:avLst/>
          </a:prstGeom>
          <a:noFill/>
        </p:spPr>
        <p:txBody>
          <a:bodyPr wrap="square" rtlCol="0">
            <a:spAutoFit/>
          </a:bodyPr>
          <a:lstStyle/>
          <a:p>
            <a:r>
              <a:rPr lang="en-US" altLang="zh-TW" sz="1200" b="1" dirty="0">
                <a:solidFill>
                  <a:schemeClr val="tx1">
                    <a:lumMod val="95000"/>
                    <a:lumOff val="5000"/>
                  </a:schemeClr>
                </a:solidFill>
                <a:latin typeface="+mj-lt"/>
                <a:cs typeface="Times New Roman" pitchFamily="18" charset="0"/>
              </a:rPr>
              <a:t>Multicast Group</a:t>
            </a:r>
            <a:endParaRPr lang="zh-TW" altLang="en-US" sz="1200" b="1" dirty="0">
              <a:solidFill>
                <a:schemeClr val="tx1">
                  <a:lumMod val="95000"/>
                  <a:lumOff val="5000"/>
                </a:schemeClr>
              </a:solidFill>
              <a:latin typeface="+mj-lt"/>
              <a:cs typeface="Times New Roman" pitchFamily="18" charset="0"/>
            </a:endParaRPr>
          </a:p>
        </p:txBody>
      </p:sp>
      <p:cxnSp>
        <p:nvCxnSpPr>
          <p:cNvPr id="58" name="Straight Arrow Connector 57"/>
          <p:cNvCxnSpPr>
            <a:stCxn id="57" idx="2"/>
          </p:cNvCxnSpPr>
          <p:nvPr/>
        </p:nvCxnSpPr>
        <p:spPr>
          <a:xfrm flipH="1">
            <a:off x="6475206" y="2121823"/>
            <a:ext cx="424472" cy="101379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7" idx="2"/>
          </p:cNvCxnSpPr>
          <p:nvPr/>
        </p:nvCxnSpPr>
        <p:spPr>
          <a:xfrm>
            <a:off x="6899678" y="2121823"/>
            <a:ext cx="432119" cy="7250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Freeform 59"/>
          <p:cNvSpPr/>
          <p:nvPr/>
        </p:nvSpPr>
        <p:spPr>
          <a:xfrm>
            <a:off x="5394107" y="2492085"/>
            <a:ext cx="2286853" cy="2294313"/>
          </a:xfrm>
          <a:custGeom>
            <a:avLst/>
            <a:gdLst>
              <a:gd name="connsiteX0" fmla="*/ 998380 w 2286853"/>
              <a:gd name="connsiteY0" fmla="*/ 149629 h 2294313"/>
              <a:gd name="connsiteX1" fmla="*/ 998380 w 2286853"/>
              <a:gd name="connsiteY1" fmla="*/ 149629 h 2294313"/>
              <a:gd name="connsiteX2" fmla="*/ 1073195 w 2286853"/>
              <a:gd name="connsiteY2" fmla="*/ 133003 h 2294313"/>
              <a:gd name="connsiteX3" fmla="*/ 1098133 w 2286853"/>
              <a:gd name="connsiteY3" fmla="*/ 116378 h 2294313"/>
              <a:gd name="connsiteX4" fmla="*/ 1148009 w 2286853"/>
              <a:gd name="connsiteY4" fmla="*/ 99753 h 2294313"/>
              <a:gd name="connsiteX5" fmla="*/ 1197886 w 2286853"/>
              <a:gd name="connsiteY5" fmla="*/ 83127 h 2294313"/>
              <a:gd name="connsiteX6" fmla="*/ 1222824 w 2286853"/>
              <a:gd name="connsiteY6" fmla="*/ 66502 h 2294313"/>
              <a:gd name="connsiteX7" fmla="*/ 1239449 w 2286853"/>
              <a:gd name="connsiteY7" fmla="*/ 49876 h 2294313"/>
              <a:gd name="connsiteX8" fmla="*/ 1289326 w 2286853"/>
              <a:gd name="connsiteY8" fmla="*/ 33251 h 2294313"/>
              <a:gd name="connsiteX9" fmla="*/ 1339202 w 2286853"/>
              <a:gd name="connsiteY9" fmla="*/ 16625 h 2294313"/>
              <a:gd name="connsiteX10" fmla="*/ 1364140 w 2286853"/>
              <a:gd name="connsiteY10" fmla="*/ 8313 h 2294313"/>
              <a:gd name="connsiteX11" fmla="*/ 1389078 w 2286853"/>
              <a:gd name="connsiteY11" fmla="*/ 0 h 2294313"/>
              <a:gd name="connsiteX12" fmla="*/ 1522082 w 2286853"/>
              <a:gd name="connsiteY12" fmla="*/ 16625 h 2294313"/>
              <a:gd name="connsiteX13" fmla="*/ 1547020 w 2286853"/>
              <a:gd name="connsiteY13" fmla="*/ 33251 h 2294313"/>
              <a:gd name="connsiteX14" fmla="*/ 1571958 w 2286853"/>
              <a:gd name="connsiteY14" fmla="*/ 41563 h 2294313"/>
              <a:gd name="connsiteX15" fmla="*/ 1638460 w 2286853"/>
              <a:gd name="connsiteY15" fmla="*/ 91440 h 2294313"/>
              <a:gd name="connsiteX16" fmla="*/ 1663398 w 2286853"/>
              <a:gd name="connsiteY16" fmla="*/ 99753 h 2294313"/>
              <a:gd name="connsiteX17" fmla="*/ 1704962 w 2286853"/>
              <a:gd name="connsiteY17" fmla="*/ 124691 h 2294313"/>
              <a:gd name="connsiteX18" fmla="*/ 1721588 w 2286853"/>
              <a:gd name="connsiteY18" fmla="*/ 141316 h 2294313"/>
              <a:gd name="connsiteX19" fmla="*/ 1746526 w 2286853"/>
              <a:gd name="connsiteY19" fmla="*/ 157942 h 2294313"/>
              <a:gd name="connsiteX20" fmla="*/ 1804715 w 2286853"/>
              <a:gd name="connsiteY20" fmla="*/ 207818 h 2294313"/>
              <a:gd name="connsiteX21" fmla="*/ 1821340 w 2286853"/>
              <a:gd name="connsiteY21" fmla="*/ 232756 h 2294313"/>
              <a:gd name="connsiteX22" fmla="*/ 1837966 w 2286853"/>
              <a:gd name="connsiteY22" fmla="*/ 282633 h 2294313"/>
              <a:gd name="connsiteX23" fmla="*/ 1813028 w 2286853"/>
              <a:gd name="connsiteY23" fmla="*/ 482138 h 2294313"/>
              <a:gd name="connsiteX24" fmla="*/ 1779777 w 2286853"/>
              <a:gd name="connsiteY24" fmla="*/ 523702 h 2294313"/>
              <a:gd name="connsiteX25" fmla="*/ 1771464 w 2286853"/>
              <a:gd name="connsiteY25" fmla="*/ 548640 h 2294313"/>
              <a:gd name="connsiteX26" fmla="*/ 1754838 w 2286853"/>
              <a:gd name="connsiteY26" fmla="*/ 565265 h 2294313"/>
              <a:gd name="connsiteX27" fmla="*/ 1738213 w 2286853"/>
              <a:gd name="connsiteY27" fmla="*/ 623454 h 2294313"/>
              <a:gd name="connsiteX28" fmla="*/ 1721588 w 2286853"/>
              <a:gd name="connsiteY28" fmla="*/ 640080 h 2294313"/>
              <a:gd name="connsiteX29" fmla="*/ 1688337 w 2286853"/>
              <a:gd name="connsiteY29" fmla="*/ 706582 h 2294313"/>
              <a:gd name="connsiteX30" fmla="*/ 1671711 w 2286853"/>
              <a:gd name="connsiteY30" fmla="*/ 756458 h 2294313"/>
              <a:gd name="connsiteX31" fmla="*/ 1688337 w 2286853"/>
              <a:gd name="connsiteY31" fmla="*/ 947651 h 2294313"/>
              <a:gd name="connsiteX32" fmla="*/ 1704962 w 2286853"/>
              <a:gd name="connsiteY32" fmla="*/ 997527 h 2294313"/>
              <a:gd name="connsiteX33" fmla="*/ 1713275 w 2286853"/>
              <a:gd name="connsiteY33" fmla="*/ 1022465 h 2294313"/>
              <a:gd name="connsiteX34" fmla="*/ 1729900 w 2286853"/>
              <a:gd name="connsiteY34" fmla="*/ 1080654 h 2294313"/>
              <a:gd name="connsiteX35" fmla="*/ 1754838 w 2286853"/>
              <a:gd name="connsiteY35" fmla="*/ 1213658 h 2294313"/>
              <a:gd name="connsiteX36" fmla="*/ 1771464 w 2286853"/>
              <a:gd name="connsiteY36" fmla="*/ 1246909 h 2294313"/>
              <a:gd name="connsiteX37" fmla="*/ 1796402 w 2286853"/>
              <a:gd name="connsiteY37" fmla="*/ 1271847 h 2294313"/>
              <a:gd name="connsiteX38" fmla="*/ 1821340 w 2286853"/>
              <a:gd name="connsiteY38" fmla="*/ 1313411 h 2294313"/>
              <a:gd name="connsiteX39" fmla="*/ 1871217 w 2286853"/>
              <a:gd name="connsiteY39" fmla="*/ 1379913 h 2294313"/>
              <a:gd name="connsiteX40" fmla="*/ 1896155 w 2286853"/>
              <a:gd name="connsiteY40" fmla="*/ 1421476 h 2294313"/>
              <a:gd name="connsiteX41" fmla="*/ 1921093 w 2286853"/>
              <a:gd name="connsiteY41" fmla="*/ 1463040 h 2294313"/>
              <a:gd name="connsiteX42" fmla="*/ 1946031 w 2286853"/>
              <a:gd name="connsiteY42" fmla="*/ 1529542 h 2294313"/>
              <a:gd name="connsiteX43" fmla="*/ 1954344 w 2286853"/>
              <a:gd name="connsiteY43" fmla="*/ 1554480 h 2294313"/>
              <a:gd name="connsiteX44" fmla="*/ 1979282 w 2286853"/>
              <a:gd name="connsiteY44" fmla="*/ 1571105 h 2294313"/>
              <a:gd name="connsiteX45" fmla="*/ 1995908 w 2286853"/>
              <a:gd name="connsiteY45" fmla="*/ 1587731 h 2294313"/>
              <a:gd name="connsiteX46" fmla="*/ 2029158 w 2286853"/>
              <a:gd name="connsiteY46" fmla="*/ 1637607 h 2294313"/>
              <a:gd name="connsiteX47" fmla="*/ 2070722 w 2286853"/>
              <a:gd name="connsiteY47" fmla="*/ 1679171 h 2294313"/>
              <a:gd name="connsiteX48" fmla="*/ 2095660 w 2286853"/>
              <a:gd name="connsiteY48" fmla="*/ 1704109 h 2294313"/>
              <a:gd name="connsiteX49" fmla="*/ 2137224 w 2286853"/>
              <a:gd name="connsiteY49" fmla="*/ 1795549 h 2294313"/>
              <a:gd name="connsiteX50" fmla="*/ 2153849 w 2286853"/>
              <a:gd name="connsiteY50" fmla="*/ 1837113 h 2294313"/>
              <a:gd name="connsiteX51" fmla="*/ 2162162 w 2286853"/>
              <a:gd name="connsiteY51" fmla="*/ 1862051 h 2294313"/>
              <a:gd name="connsiteX52" fmla="*/ 2187100 w 2286853"/>
              <a:gd name="connsiteY52" fmla="*/ 1895302 h 2294313"/>
              <a:gd name="connsiteX53" fmla="*/ 2220351 w 2286853"/>
              <a:gd name="connsiteY53" fmla="*/ 1945178 h 2294313"/>
              <a:gd name="connsiteX54" fmla="*/ 2236977 w 2286853"/>
              <a:gd name="connsiteY54" fmla="*/ 1970116 h 2294313"/>
              <a:gd name="connsiteX55" fmla="*/ 2261915 w 2286853"/>
              <a:gd name="connsiteY55" fmla="*/ 1986742 h 2294313"/>
              <a:gd name="connsiteX56" fmla="*/ 2286853 w 2286853"/>
              <a:gd name="connsiteY56" fmla="*/ 2036618 h 2294313"/>
              <a:gd name="connsiteX57" fmla="*/ 2278540 w 2286853"/>
              <a:gd name="connsiteY57" fmla="*/ 2136371 h 2294313"/>
              <a:gd name="connsiteX58" fmla="*/ 2270228 w 2286853"/>
              <a:gd name="connsiteY58" fmla="*/ 2161309 h 2294313"/>
              <a:gd name="connsiteX59" fmla="*/ 2236977 w 2286853"/>
              <a:gd name="connsiteY59" fmla="*/ 2194560 h 2294313"/>
              <a:gd name="connsiteX60" fmla="*/ 2220351 w 2286853"/>
              <a:gd name="connsiteY60" fmla="*/ 2211185 h 2294313"/>
              <a:gd name="connsiteX61" fmla="*/ 2195413 w 2286853"/>
              <a:gd name="connsiteY61" fmla="*/ 2219498 h 2294313"/>
              <a:gd name="connsiteX62" fmla="*/ 2170475 w 2286853"/>
              <a:gd name="connsiteY62" fmla="*/ 2236123 h 2294313"/>
              <a:gd name="connsiteX63" fmla="*/ 2120598 w 2286853"/>
              <a:gd name="connsiteY63" fmla="*/ 2252749 h 2294313"/>
              <a:gd name="connsiteX64" fmla="*/ 2095660 w 2286853"/>
              <a:gd name="connsiteY64" fmla="*/ 2269374 h 2294313"/>
              <a:gd name="connsiteX65" fmla="*/ 1979282 w 2286853"/>
              <a:gd name="connsiteY65" fmla="*/ 2294313 h 2294313"/>
              <a:gd name="connsiteX66" fmla="*/ 1405704 w 2286853"/>
              <a:gd name="connsiteY66" fmla="*/ 2286000 h 2294313"/>
              <a:gd name="connsiteX67" fmla="*/ 1380766 w 2286853"/>
              <a:gd name="connsiteY67" fmla="*/ 2277687 h 2294313"/>
              <a:gd name="connsiteX68" fmla="*/ 1339202 w 2286853"/>
              <a:gd name="connsiteY68" fmla="*/ 2269374 h 2294313"/>
              <a:gd name="connsiteX69" fmla="*/ 1314264 w 2286853"/>
              <a:gd name="connsiteY69" fmla="*/ 2252749 h 2294313"/>
              <a:gd name="connsiteX70" fmla="*/ 1256075 w 2286853"/>
              <a:gd name="connsiteY70" fmla="*/ 2236123 h 2294313"/>
              <a:gd name="connsiteX71" fmla="*/ 1197886 w 2286853"/>
              <a:gd name="connsiteY71" fmla="*/ 2202873 h 2294313"/>
              <a:gd name="connsiteX72" fmla="*/ 1164635 w 2286853"/>
              <a:gd name="connsiteY72" fmla="*/ 2186247 h 2294313"/>
              <a:gd name="connsiteX73" fmla="*/ 1089820 w 2286853"/>
              <a:gd name="connsiteY73" fmla="*/ 2169622 h 2294313"/>
              <a:gd name="connsiteX74" fmla="*/ 1031631 w 2286853"/>
              <a:gd name="connsiteY74" fmla="*/ 2144683 h 2294313"/>
              <a:gd name="connsiteX75" fmla="*/ 790562 w 2286853"/>
              <a:gd name="connsiteY75" fmla="*/ 2119745 h 2294313"/>
              <a:gd name="connsiteX76" fmla="*/ 732373 w 2286853"/>
              <a:gd name="connsiteY76" fmla="*/ 2103120 h 2294313"/>
              <a:gd name="connsiteX77" fmla="*/ 707435 w 2286853"/>
              <a:gd name="connsiteY77" fmla="*/ 2094807 h 2294313"/>
              <a:gd name="connsiteX78" fmla="*/ 640933 w 2286853"/>
              <a:gd name="connsiteY78" fmla="*/ 2078182 h 2294313"/>
              <a:gd name="connsiteX79" fmla="*/ 607682 w 2286853"/>
              <a:gd name="connsiteY79" fmla="*/ 2069869 h 2294313"/>
              <a:gd name="connsiteX80" fmla="*/ 482991 w 2286853"/>
              <a:gd name="connsiteY80" fmla="*/ 2053243 h 2294313"/>
              <a:gd name="connsiteX81" fmla="*/ 349988 w 2286853"/>
              <a:gd name="connsiteY81" fmla="*/ 2036618 h 2294313"/>
              <a:gd name="connsiteX82" fmla="*/ 316737 w 2286853"/>
              <a:gd name="connsiteY82" fmla="*/ 2019993 h 2294313"/>
              <a:gd name="connsiteX83" fmla="*/ 300111 w 2286853"/>
              <a:gd name="connsiteY83" fmla="*/ 2003367 h 2294313"/>
              <a:gd name="connsiteX84" fmla="*/ 275173 w 2286853"/>
              <a:gd name="connsiteY84" fmla="*/ 1995054 h 2294313"/>
              <a:gd name="connsiteX85" fmla="*/ 200358 w 2286853"/>
              <a:gd name="connsiteY85" fmla="*/ 1928553 h 2294313"/>
              <a:gd name="connsiteX86" fmla="*/ 183733 w 2286853"/>
              <a:gd name="connsiteY86" fmla="*/ 1911927 h 2294313"/>
              <a:gd name="connsiteX87" fmla="*/ 167108 w 2286853"/>
              <a:gd name="connsiteY87" fmla="*/ 1886989 h 2294313"/>
              <a:gd name="connsiteX88" fmla="*/ 117231 w 2286853"/>
              <a:gd name="connsiteY88" fmla="*/ 1853738 h 2294313"/>
              <a:gd name="connsiteX89" fmla="*/ 108918 w 2286853"/>
              <a:gd name="connsiteY89" fmla="*/ 1828800 h 2294313"/>
              <a:gd name="connsiteX90" fmla="*/ 92293 w 2286853"/>
              <a:gd name="connsiteY90" fmla="*/ 1812174 h 2294313"/>
              <a:gd name="connsiteX91" fmla="*/ 67355 w 2286853"/>
              <a:gd name="connsiteY91" fmla="*/ 1778923 h 2294313"/>
              <a:gd name="connsiteX92" fmla="*/ 59042 w 2286853"/>
              <a:gd name="connsiteY92" fmla="*/ 1737360 h 2294313"/>
              <a:gd name="connsiteX93" fmla="*/ 17478 w 2286853"/>
              <a:gd name="connsiteY93" fmla="*/ 1679171 h 2294313"/>
              <a:gd name="connsiteX94" fmla="*/ 17478 w 2286853"/>
              <a:gd name="connsiteY94" fmla="*/ 1487978 h 2294313"/>
              <a:gd name="connsiteX95" fmla="*/ 42417 w 2286853"/>
              <a:gd name="connsiteY95" fmla="*/ 1463040 h 2294313"/>
              <a:gd name="connsiteX96" fmla="*/ 59042 w 2286853"/>
              <a:gd name="connsiteY96" fmla="*/ 1413163 h 2294313"/>
              <a:gd name="connsiteX97" fmla="*/ 83980 w 2286853"/>
              <a:gd name="connsiteY97" fmla="*/ 1338349 h 2294313"/>
              <a:gd name="connsiteX98" fmla="*/ 125544 w 2286853"/>
              <a:gd name="connsiteY98" fmla="*/ 1280160 h 2294313"/>
              <a:gd name="connsiteX99" fmla="*/ 142169 w 2286853"/>
              <a:gd name="connsiteY99" fmla="*/ 1255222 h 2294313"/>
              <a:gd name="connsiteX100" fmla="*/ 192046 w 2286853"/>
              <a:gd name="connsiteY100" fmla="*/ 1197033 h 2294313"/>
              <a:gd name="connsiteX101" fmla="*/ 200358 w 2286853"/>
              <a:gd name="connsiteY101" fmla="*/ 1172094 h 2294313"/>
              <a:gd name="connsiteX102" fmla="*/ 250235 w 2286853"/>
              <a:gd name="connsiteY102" fmla="*/ 1113905 h 2294313"/>
              <a:gd name="connsiteX103" fmla="*/ 275173 w 2286853"/>
              <a:gd name="connsiteY103" fmla="*/ 1080654 h 2294313"/>
              <a:gd name="connsiteX104" fmla="*/ 325049 w 2286853"/>
              <a:gd name="connsiteY104" fmla="*/ 1047403 h 2294313"/>
              <a:gd name="connsiteX105" fmla="*/ 349988 w 2286853"/>
              <a:gd name="connsiteY105" fmla="*/ 1030778 h 2294313"/>
              <a:gd name="connsiteX106" fmla="*/ 391551 w 2286853"/>
              <a:gd name="connsiteY106" fmla="*/ 989214 h 2294313"/>
              <a:gd name="connsiteX107" fmla="*/ 408177 w 2286853"/>
              <a:gd name="connsiteY107" fmla="*/ 964276 h 2294313"/>
              <a:gd name="connsiteX108" fmla="*/ 466366 w 2286853"/>
              <a:gd name="connsiteY108" fmla="*/ 914400 h 2294313"/>
              <a:gd name="connsiteX109" fmla="*/ 499617 w 2286853"/>
              <a:gd name="connsiteY109" fmla="*/ 864523 h 2294313"/>
              <a:gd name="connsiteX110" fmla="*/ 516242 w 2286853"/>
              <a:gd name="connsiteY110" fmla="*/ 831273 h 2294313"/>
              <a:gd name="connsiteX111" fmla="*/ 541180 w 2286853"/>
              <a:gd name="connsiteY111" fmla="*/ 814647 h 2294313"/>
              <a:gd name="connsiteX112" fmla="*/ 574431 w 2286853"/>
              <a:gd name="connsiteY112" fmla="*/ 764771 h 2294313"/>
              <a:gd name="connsiteX113" fmla="*/ 607682 w 2286853"/>
              <a:gd name="connsiteY113" fmla="*/ 723207 h 2294313"/>
              <a:gd name="connsiteX114" fmla="*/ 649246 w 2286853"/>
              <a:gd name="connsiteY114" fmla="*/ 640080 h 2294313"/>
              <a:gd name="connsiteX115" fmla="*/ 674184 w 2286853"/>
              <a:gd name="connsiteY115" fmla="*/ 581891 h 2294313"/>
              <a:gd name="connsiteX116" fmla="*/ 715748 w 2286853"/>
              <a:gd name="connsiteY116" fmla="*/ 532014 h 2294313"/>
              <a:gd name="connsiteX117" fmla="*/ 732373 w 2286853"/>
              <a:gd name="connsiteY117" fmla="*/ 498763 h 2294313"/>
              <a:gd name="connsiteX118" fmla="*/ 740686 w 2286853"/>
              <a:gd name="connsiteY118" fmla="*/ 473825 h 2294313"/>
              <a:gd name="connsiteX119" fmla="*/ 782249 w 2286853"/>
              <a:gd name="connsiteY119" fmla="*/ 407323 h 2294313"/>
              <a:gd name="connsiteX120" fmla="*/ 798875 w 2286853"/>
              <a:gd name="connsiteY120" fmla="*/ 382385 h 2294313"/>
              <a:gd name="connsiteX121" fmla="*/ 815500 w 2286853"/>
              <a:gd name="connsiteY121" fmla="*/ 349134 h 2294313"/>
              <a:gd name="connsiteX122" fmla="*/ 840438 w 2286853"/>
              <a:gd name="connsiteY122" fmla="*/ 324196 h 2294313"/>
              <a:gd name="connsiteX123" fmla="*/ 865377 w 2286853"/>
              <a:gd name="connsiteY123" fmla="*/ 290945 h 2294313"/>
              <a:gd name="connsiteX124" fmla="*/ 890315 w 2286853"/>
              <a:gd name="connsiteY124" fmla="*/ 241069 h 2294313"/>
              <a:gd name="connsiteX125" fmla="*/ 923566 w 2286853"/>
              <a:gd name="connsiteY125" fmla="*/ 191193 h 2294313"/>
              <a:gd name="connsiteX126" fmla="*/ 931878 w 2286853"/>
              <a:gd name="connsiteY126" fmla="*/ 166254 h 2294313"/>
              <a:gd name="connsiteX127" fmla="*/ 948504 w 2286853"/>
              <a:gd name="connsiteY127" fmla="*/ 149629 h 2294313"/>
              <a:gd name="connsiteX128" fmla="*/ 998380 w 2286853"/>
              <a:gd name="connsiteY128" fmla="*/ 149629 h 2294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286853" h="2294313">
                <a:moveTo>
                  <a:pt x="998380" y="149629"/>
                </a:moveTo>
                <a:lnTo>
                  <a:pt x="998380" y="149629"/>
                </a:lnTo>
                <a:cubicBezTo>
                  <a:pt x="1023318" y="144087"/>
                  <a:pt x="1048959" y="141082"/>
                  <a:pt x="1073195" y="133003"/>
                </a:cubicBezTo>
                <a:cubicBezTo>
                  <a:pt x="1082673" y="129844"/>
                  <a:pt x="1089004" y="120435"/>
                  <a:pt x="1098133" y="116378"/>
                </a:cubicBezTo>
                <a:cubicBezTo>
                  <a:pt x="1114147" y="109261"/>
                  <a:pt x="1131384" y="105295"/>
                  <a:pt x="1148009" y="99753"/>
                </a:cubicBezTo>
                <a:cubicBezTo>
                  <a:pt x="1148010" y="99753"/>
                  <a:pt x="1197885" y="83128"/>
                  <a:pt x="1197886" y="83127"/>
                </a:cubicBezTo>
                <a:cubicBezTo>
                  <a:pt x="1206199" y="77585"/>
                  <a:pt x="1215023" y="72743"/>
                  <a:pt x="1222824" y="66502"/>
                </a:cubicBezTo>
                <a:cubicBezTo>
                  <a:pt x="1228944" y="61606"/>
                  <a:pt x="1232439" y="53381"/>
                  <a:pt x="1239449" y="49876"/>
                </a:cubicBezTo>
                <a:cubicBezTo>
                  <a:pt x="1255124" y="42039"/>
                  <a:pt x="1272700" y="38793"/>
                  <a:pt x="1289326" y="33251"/>
                </a:cubicBezTo>
                <a:lnTo>
                  <a:pt x="1339202" y="16625"/>
                </a:lnTo>
                <a:lnTo>
                  <a:pt x="1364140" y="8313"/>
                </a:lnTo>
                <a:lnTo>
                  <a:pt x="1389078" y="0"/>
                </a:lnTo>
                <a:cubicBezTo>
                  <a:pt x="1433413" y="5542"/>
                  <a:pt x="1478361" y="7421"/>
                  <a:pt x="1522082" y="16625"/>
                </a:cubicBezTo>
                <a:cubicBezTo>
                  <a:pt x="1531858" y="18683"/>
                  <a:pt x="1538084" y="28783"/>
                  <a:pt x="1547020" y="33251"/>
                </a:cubicBezTo>
                <a:cubicBezTo>
                  <a:pt x="1554857" y="37170"/>
                  <a:pt x="1563645" y="38792"/>
                  <a:pt x="1571958" y="41563"/>
                </a:cubicBezTo>
                <a:cubicBezTo>
                  <a:pt x="1591652" y="61257"/>
                  <a:pt x="1610261" y="82040"/>
                  <a:pt x="1638460" y="91440"/>
                </a:cubicBezTo>
                <a:lnTo>
                  <a:pt x="1663398" y="99753"/>
                </a:lnTo>
                <a:cubicBezTo>
                  <a:pt x="1705525" y="141877"/>
                  <a:pt x="1651006" y="92318"/>
                  <a:pt x="1704962" y="124691"/>
                </a:cubicBezTo>
                <a:cubicBezTo>
                  <a:pt x="1711682" y="128723"/>
                  <a:pt x="1715468" y="136420"/>
                  <a:pt x="1721588" y="141316"/>
                </a:cubicBezTo>
                <a:cubicBezTo>
                  <a:pt x="1729389" y="147557"/>
                  <a:pt x="1738396" y="152135"/>
                  <a:pt x="1746526" y="157942"/>
                </a:cubicBezTo>
                <a:cubicBezTo>
                  <a:pt x="1769190" y="174131"/>
                  <a:pt x="1786944" y="186492"/>
                  <a:pt x="1804715" y="207818"/>
                </a:cubicBezTo>
                <a:cubicBezTo>
                  <a:pt x="1811111" y="215493"/>
                  <a:pt x="1817282" y="223627"/>
                  <a:pt x="1821340" y="232756"/>
                </a:cubicBezTo>
                <a:cubicBezTo>
                  <a:pt x="1828458" y="248771"/>
                  <a:pt x="1837966" y="282633"/>
                  <a:pt x="1837966" y="282633"/>
                </a:cubicBezTo>
                <a:cubicBezTo>
                  <a:pt x="1837083" y="298522"/>
                  <a:pt x="1842502" y="437929"/>
                  <a:pt x="1813028" y="482138"/>
                </a:cubicBezTo>
                <a:cubicBezTo>
                  <a:pt x="1792055" y="513597"/>
                  <a:pt x="1803466" y="500011"/>
                  <a:pt x="1779777" y="523702"/>
                </a:cubicBezTo>
                <a:cubicBezTo>
                  <a:pt x="1777006" y="532015"/>
                  <a:pt x="1775972" y="541126"/>
                  <a:pt x="1771464" y="548640"/>
                </a:cubicBezTo>
                <a:cubicBezTo>
                  <a:pt x="1767432" y="555360"/>
                  <a:pt x="1758343" y="558255"/>
                  <a:pt x="1754838" y="565265"/>
                </a:cubicBezTo>
                <a:cubicBezTo>
                  <a:pt x="1743959" y="587023"/>
                  <a:pt x="1750478" y="603012"/>
                  <a:pt x="1738213" y="623454"/>
                </a:cubicBezTo>
                <a:cubicBezTo>
                  <a:pt x="1734181" y="630174"/>
                  <a:pt x="1727130" y="634538"/>
                  <a:pt x="1721588" y="640080"/>
                </a:cubicBezTo>
                <a:cubicBezTo>
                  <a:pt x="1702484" y="697391"/>
                  <a:pt x="1717353" y="677564"/>
                  <a:pt x="1688337" y="706582"/>
                </a:cubicBezTo>
                <a:cubicBezTo>
                  <a:pt x="1682795" y="723207"/>
                  <a:pt x="1670682" y="738964"/>
                  <a:pt x="1671711" y="756458"/>
                </a:cubicBezTo>
                <a:cubicBezTo>
                  <a:pt x="1674092" y="796939"/>
                  <a:pt x="1674739" y="893257"/>
                  <a:pt x="1688337" y="947651"/>
                </a:cubicBezTo>
                <a:cubicBezTo>
                  <a:pt x="1692587" y="964652"/>
                  <a:pt x="1699420" y="980902"/>
                  <a:pt x="1704962" y="997527"/>
                </a:cubicBezTo>
                <a:cubicBezTo>
                  <a:pt x="1707733" y="1005840"/>
                  <a:pt x="1711150" y="1013964"/>
                  <a:pt x="1713275" y="1022465"/>
                </a:cubicBezTo>
                <a:cubicBezTo>
                  <a:pt x="1723713" y="1064217"/>
                  <a:pt x="1717975" y="1044877"/>
                  <a:pt x="1729900" y="1080654"/>
                </a:cubicBezTo>
                <a:cubicBezTo>
                  <a:pt x="1736930" y="1143920"/>
                  <a:pt x="1734143" y="1156746"/>
                  <a:pt x="1754838" y="1213658"/>
                </a:cubicBezTo>
                <a:cubicBezTo>
                  <a:pt x="1759073" y="1225304"/>
                  <a:pt x="1764261" y="1236825"/>
                  <a:pt x="1771464" y="1246909"/>
                </a:cubicBezTo>
                <a:cubicBezTo>
                  <a:pt x="1778297" y="1256475"/>
                  <a:pt x="1788089" y="1263534"/>
                  <a:pt x="1796402" y="1271847"/>
                </a:cubicBezTo>
                <a:cubicBezTo>
                  <a:pt x="1812296" y="1319527"/>
                  <a:pt x="1793955" y="1276898"/>
                  <a:pt x="1821340" y="1313411"/>
                </a:cubicBezTo>
                <a:cubicBezTo>
                  <a:pt x="1877734" y="1388604"/>
                  <a:pt x="1833090" y="1341786"/>
                  <a:pt x="1871217" y="1379913"/>
                </a:cubicBezTo>
                <a:cubicBezTo>
                  <a:pt x="1894761" y="1450552"/>
                  <a:pt x="1861925" y="1364429"/>
                  <a:pt x="1896155" y="1421476"/>
                </a:cubicBezTo>
                <a:cubicBezTo>
                  <a:pt x="1928533" y="1475437"/>
                  <a:pt x="1878964" y="1420909"/>
                  <a:pt x="1921093" y="1463040"/>
                </a:cubicBezTo>
                <a:cubicBezTo>
                  <a:pt x="1937131" y="1543226"/>
                  <a:pt x="1917492" y="1472463"/>
                  <a:pt x="1946031" y="1529542"/>
                </a:cubicBezTo>
                <a:cubicBezTo>
                  <a:pt x="1949950" y="1537379"/>
                  <a:pt x="1948870" y="1547638"/>
                  <a:pt x="1954344" y="1554480"/>
                </a:cubicBezTo>
                <a:cubicBezTo>
                  <a:pt x="1960585" y="1562281"/>
                  <a:pt x="1971481" y="1564864"/>
                  <a:pt x="1979282" y="1571105"/>
                </a:cubicBezTo>
                <a:cubicBezTo>
                  <a:pt x="1985402" y="1576001"/>
                  <a:pt x="1991205" y="1581461"/>
                  <a:pt x="1995908" y="1587731"/>
                </a:cubicBezTo>
                <a:cubicBezTo>
                  <a:pt x="2007897" y="1603716"/>
                  <a:pt x="2015029" y="1623478"/>
                  <a:pt x="2029158" y="1637607"/>
                </a:cubicBezTo>
                <a:lnTo>
                  <a:pt x="2070722" y="1679171"/>
                </a:lnTo>
                <a:lnTo>
                  <a:pt x="2095660" y="1704109"/>
                </a:lnTo>
                <a:cubicBezTo>
                  <a:pt x="2129674" y="1806148"/>
                  <a:pt x="2091949" y="1704997"/>
                  <a:pt x="2137224" y="1795549"/>
                </a:cubicBezTo>
                <a:cubicBezTo>
                  <a:pt x="2143897" y="1808896"/>
                  <a:pt x="2148610" y="1823141"/>
                  <a:pt x="2153849" y="1837113"/>
                </a:cubicBezTo>
                <a:cubicBezTo>
                  <a:pt x="2156926" y="1845317"/>
                  <a:pt x="2157815" y="1854443"/>
                  <a:pt x="2162162" y="1862051"/>
                </a:cubicBezTo>
                <a:cubicBezTo>
                  <a:pt x="2169036" y="1874080"/>
                  <a:pt x="2179155" y="1883952"/>
                  <a:pt x="2187100" y="1895302"/>
                </a:cubicBezTo>
                <a:cubicBezTo>
                  <a:pt x="2198558" y="1911671"/>
                  <a:pt x="2209267" y="1928553"/>
                  <a:pt x="2220351" y="1945178"/>
                </a:cubicBezTo>
                <a:cubicBezTo>
                  <a:pt x="2225893" y="1953491"/>
                  <a:pt x="2228664" y="1964574"/>
                  <a:pt x="2236977" y="1970116"/>
                </a:cubicBezTo>
                <a:lnTo>
                  <a:pt x="2261915" y="1986742"/>
                </a:lnTo>
                <a:cubicBezTo>
                  <a:pt x="2270320" y="1999350"/>
                  <a:pt x="2286853" y="2019411"/>
                  <a:pt x="2286853" y="2036618"/>
                </a:cubicBezTo>
                <a:cubicBezTo>
                  <a:pt x="2286853" y="2069984"/>
                  <a:pt x="2282950" y="2103297"/>
                  <a:pt x="2278540" y="2136371"/>
                </a:cubicBezTo>
                <a:cubicBezTo>
                  <a:pt x="2277382" y="2145056"/>
                  <a:pt x="2275321" y="2154179"/>
                  <a:pt x="2270228" y="2161309"/>
                </a:cubicBezTo>
                <a:cubicBezTo>
                  <a:pt x="2261117" y="2174064"/>
                  <a:pt x="2248061" y="2183476"/>
                  <a:pt x="2236977" y="2194560"/>
                </a:cubicBezTo>
                <a:cubicBezTo>
                  <a:pt x="2231435" y="2200102"/>
                  <a:pt x="2227786" y="2208707"/>
                  <a:pt x="2220351" y="2211185"/>
                </a:cubicBezTo>
                <a:cubicBezTo>
                  <a:pt x="2212038" y="2213956"/>
                  <a:pt x="2203250" y="2215579"/>
                  <a:pt x="2195413" y="2219498"/>
                </a:cubicBezTo>
                <a:cubicBezTo>
                  <a:pt x="2186477" y="2223966"/>
                  <a:pt x="2179604" y="2232065"/>
                  <a:pt x="2170475" y="2236123"/>
                </a:cubicBezTo>
                <a:cubicBezTo>
                  <a:pt x="2154460" y="2243241"/>
                  <a:pt x="2135180" y="2243028"/>
                  <a:pt x="2120598" y="2252749"/>
                </a:cubicBezTo>
                <a:cubicBezTo>
                  <a:pt x="2112285" y="2258291"/>
                  <a:pt x="2104789" y="2265316"/>
                  <a:pt x="2095660" y="2269374"/>
                </a:cubicBezTo>
                <a:cubicBezTo>
                  <a:pt x="2049308" y="2289975"/>
                  <a:pt x="2031664" y="2287765"/>
                  <a:pt x="1979282" y="2294313"/>
                </a:cubicBezTo>
                <a:lnTo>
                  <a:pt x="1405704" y="2286000"/>
                </a:lnTo>
                <a:cubicBezTo>
                  <a:pt x="1396945" y="2285757"/>
                  <a:pt x="1389267" y="2279812"/>
                  <a:pt x="1380766" y="2277687"/>
                </a:cubicBezTo>
                <a:cubicBezTo>
                  <a:pt x="1367059" y="2274260"/>
                  <a:pt x="1353057" y="2272145"/>
                  <a:pt x="1339202" y="2269374"/>
                </a:cubicBezTo>
                <a:cubicBezTo>
                  <a:pt x="1330889" y="2263832"/>
                  <a:pt x="1323200" y="2257217"/>
                  <a:pt x="1314264" y="2252749"/>
                </a:cubicBezTo>
                <a:cubicBezTo>
                  <a:pt x="1302337" y="2246786"/>
                  <a:pt x="1266730" y="2238787"/>
                  <a:pt x="1256075" y="2236123"/>
                </a:cubicBezTo>
                <a:cubicBezTo>
                  <a:pt x="1226845" y="2206894"/>
                  <a:pt x="1250634" y="2226317"/>
                  <a:pt x="1197886" y="2202873"/>
                </a:cubicBezTo>
                <a:cubicBezTo>
                  <a:pt x="1186562" y="2197840"/>
                  <a:pt x="1176238" y="2190598"/>
                  <a:pt x="1164635" y="2186247"/>
                </a:cubicBezTo>
                <a:cubicBezTo>
                  <a:pt x="1151214" y="2181214"/>
                  <a:pt x="1101112" y="2171880"/>
                  <a:pt x="1089820" y="2169622"/>
                </a:cubicBezTo>
                <a:cubicBezTo>
                  <a:pt x="1060473" y="2140273"/>
                  <a:pt x="1085804" y="2159457"/>
                  <a:pt x="1031631" y="2144683"/>
                </a:cubicBezTo>
                <a:cubicBezTo>
                  <a:pt x="892054" y="2106617"/>
                  <a:pt x="1105491" y="2133438"/>
                  <a:pt x="790562" y="2119745"/>
                </a:cubicBezTo>
                <a:cubicBezTo>
                  <a:pt x="730749" y="2099809"/>
                  <a:pt x="805464" y="2124004"/>
                  <a:pt x="732373" y="2103120"/>
                </a:cubicBezTo>
                <a:cubicBezTo>
                  <a:pt x="723948" y="2100713"/>
                  <a:pt x="715889" y="2097113"/>
                  <a:pt x="707435" y="2094807"/>
                </a:cubicBezTo>
                <a:cubicBezTo>
                  <a:pt x="685391" y="2088795"/>
                  <a:pt x="663100" y="2083724"/>
                  <a:pt x="640933" y="2078182"/>
                </a:cubicBezTo>
                <a:cubicBezTo>
                  <a:pt x="629849" y="2075411"/>
                  <a:pt x="618992" y="2071485"/>
                  <a:pt x="607682" y="2069869"/>
                </a:cubicBezTo>
                <a:cubicBezTo>
                  <a:pt x="549376" y="2061539"/>
                  <a:pt x="543853" y="2060403"/>
                  <a:pt x="482991" y="2053243"/>
                </a:cubicBezTo>
                <a:cubicBezTo>
                  <a:pt x="364244" y="2039273"/>
                  <a:pt x="452116" y="2051208"/>
                  <a:pt x="349988" y="2036618"/>
                </a:cubicBezTo>
                <a:cubicBezTo>
                  <a:pt x="338904" y="2031076"/>
                  <a:pt x="327048" y="2026867"/>
                  <a:pt x="316737" y="2019993"/>
                </a:cubicBezTo>
                <a:cubicBezTo>
                  <a:pt x="310216" y="2015646"/>
                  <a:pt x="306832" y="2007399"/>
                  <a:pt x="300111" y="2003367"/>
                </a:cubicBezTo>
                <a:cubicBezTo>
                  <a:pt x="292597" y="1998859"/>
                  <a:pt x="283010" y="1998973"/>
                  <a:pt x="275173" y="1995054"/>
                </a:cubicBezTo>
                <a:cubicBezTo>
                  <a:pt x="245505" y="1980220"/>
                  <a:pt x="222390" y="1950585"/>
                  <a:pt x="200358" y="1928553"/>
                </a:cubicBezTo>
                <a:cubicBezTo>
                  <a:pt x="194816" y="1923011"/>
                  <a:pt x="188080" y="1918448"/>
                  <a:pt x="183733" y="1911927"/>
                </a:cubicBezTo>
                <a:cubicBezTo>
                  <a:pt x="178191" y="1903614"/>
                  <a:pt x="174627" y="1893568"/>
                  <a:pt x="167108" y="1886989"/>
                </a:cubicBezTo>
                <a:cubicBezTo>
                  <a:pt x="152070" y="1873831"/>
                  <a:pt x="117231" y="1853738"/>
                  <a:pt x="117231" y="1853738"/>
                </a:cubicBezTo>
                <a:cubicBezTo>
                  <a:pt x="114460" y="1845425"/>
                  <a:pt x="113426" y="1836314"/>
                  <a:pt x="108918" y="1828800"/>
                </a:cubicBezTo>
                <a:cubicBezTo>
                  <a:pt x="104886" y="1822080"/>
                  <a:pt x="97310" y="1818195"/>
                  <a:pt x="92293" y="1812174"/>
                </a:cubicBezTo>
                <a:cubicBezTo>
                  <a:pt x="83424" y="1801531"/>
                  <a:pt x="75668" y="1790007"/>
                  <a:pt x="67355" y="1778923"/>
                </a:cubicBezTo>
                <a:cubicBezTo>
                  <a:pt x="64584" y="1765069"/>
                  <a:pt x="64003" y="1750589"/>
                  <a:pt x="59042" y="1737360"/>
                </a:cubicBezTo>
                <a:cubicBezTo>
                  <a:pt x="56002" y="1729253"/>
                  <a:pt x="18914" y="1681086"/>
                  <a:pt x="17478" y="1679171"/>
                </a:cubicBezTo>
                <a:cubicBezTo>
                  <a:pt x="-6129" y="1608344"/>
                  <a:pt x="-5522" y="1620229"/>
                  <a:pt x="17478" y="1487978"/>
                </a:cubicBezTo>
                <a:cubicBezTo>
                  <a:pt x="19492" y="1476396"/>
                  <a:pt x="34104" y="1471353"/>
                  <a:pt x="42417" y="1463040"/>
                </a:cubicBezTo>
                <a:cubicBezTo>
                  <a:pt x="47959" y="1446414"/>
                  <a:pt x="55605" y="1430348"/>
                  <a:pt x="59042" y="1413163"/>
                </a:cubicBezTo>
                <a:cubicBezTo>
                  <a:pt x="67772" y="1369513"/>
                  <a:pt x="62802" y="1375410"/>
                  <a:pt x="83980" y="1338349"/>
                </a:cubicBezTo>
                <a:cubicBezTo>
                  <a:pt x="95171" y="1318766"/>
                  <a:pt x="112807" y="1297992"/>
                  <a:pt x="125544" y="1280160"/>
                </a:cubicBezTo>
                <a:cubicBezTo>
                  <a:pt x="131351" y="1272030"/>
                  <a:pt x="135667" y="1262807"/>
                  <a:pt x="142169" y="1255222"/>
                </a:cubicBezTo>
                <a:cubicBezTo>
                  <a:pt x="202647" y="1184664"/>
                  <a:pt x="153874" y="1254289"/>
                  <a:pt x="192046" y="1197033"/>
                </a:cubicBezTo>
                <a:cubicBezTo>
                  <a:pt x="194817" y="1188720"/>
                  <a:pt x="196439" y="1179932"/>
                  <a:pt x="200358" y="1172094"/>
                </a:cubicBezTo>
                <a:cubicBezTo>
                  <a:pt x="215189" y="1142432"/>
                  <a:pt x="226378" y="1141170"/>
                  <a:pt x="250235" y="1113905"/>
                </a:cubicBezTo>
                <a:cubicBezTo>
                  <a:pt x="259358" y="1103478"/>
                  <a:pt x="264818" y="1089859"/>
                  <a:pt x="275173" y="1080654"/>
                </a:cubicBezTo>
                <a:cubicBezTo>
                  <a:pt x="290107" y="1067379"/>
                  <a:pt x="308424" y="1058486"/>
                  <a:pt x="325049" y="1047403"/>
                </a:cubicBezTo>
                <a:cubicBezTo>
                  <a:pt x="333362" y="1041861"/>
                  <a:pt x="342924" y="1037843"/>
                  <a:pt x="349988" y="1030778"/>
                </a:cubicBezTo>
                <a:cubicBezTo>
                  <a:pt x="363842" y="1016923"/>
                  <a:pt x="380682" y="1005516"/>
                  <a:pt x="391551" y="989214"/>
                </a:cubicBezTo>
                <a:cubicBezTo>
                  <a:pt x="397093" y="980901"/>
                  <a:pt x="401112" y="971340"/>
                  <a:pt x="408177" y="964276"/>
                </a:cubicBezTo>
                <a:cubicBezTo>
                  <a:pt x="445780" y="926674"/>
                  <a:pt x="426642" y="973986"/>
                  <a:pt x="466366" y="914400"/>
                </a:cubicBezTo>
                <a:cubicBezTo>
                  <a:pt x="477450" y="897774"/>
                  <a:pt x="490681" y="882395"/>
                  <a:pt x="499617" y="864523"/>
                </a:cubicBezTo>
                <a:cubicBezTo>
                  <a:pt x="505159" y="853440"/>
                  <a:pt x="508309" y="840792"/>
                  <a:pt x="516242" y="831273"/>
                </a:cubicBezTo>
                <a:cubicBezTo>
                  <a:pt x="522638" y="823598"/>
                  <a:pt x="532867" y="820189"/>
                  <a:pt x="541180" y="814647"/>
                </a:cubicBezTo>
                <a:cubicBezTo>
                  <a:pt x="552264" y="798022"/>
                  <a:pt x="560302" y="778900"/>
                  <a:pt x="574431" y="764771"/>
                </a:cubicBezTo>
                <a:cubicBezTo>
                  <a:pt x="598121" y="741081"/>
                  <a:pt x="586710" y="754666"/>
                  <a:pt x="607682" y="723207"/>
                </a:cubicBezTo>
                <a:cubicBezTo>
                  <a:pt x="623928" y="658223"/>
                  <a:pt x="604258" y="721058"/>
                  <a:pt x="649246" y="640080"/>
                </a:cubicBezTo>
                <a:cubicBezTo>
                  <a:pt x="676385" y="591230"/>
                  <a:pt x="632555" y="640171"/>
                  <a:pt x="674184" y="581891"/>
                </a:cubicBezTo>
                <a:cubicBezTo>
                  <a:pt x="723302" y="513126"/>
                  <a:pt x="678055" y="597977"/>
                  <a:pt x="715748" y="532014"/>
                </a:cubicBezTo>
                <a:cubicBezTo>
                  <a:pt x="721896" y="521255"/>
                  <a:pt x="727492" y="510153"/>
                  <a:pt x="732373" y="498763"/>
                </a:cubicBezTo>
                <a:cubicBezTo>
                  <a:pt x="735825" y="490709"/>
                  <a:pt x="736490" y="481517"/>
                  <a:pt x="740686" y="473825"/>
                </a:cubicBezTo>
                <a:cubicBezTo>
                  <a:pt x="753203" y="450876"/>
                  <a:pt x="768215" y="429377"/>
                  <a:pt x="782249" y="407323"/>
                </a:cubicBezTo>
                <a:cubicBezTo>
                  <a:pt x="787613" y="398894"/>
                  <a:pt x="794407" y="391321"/>
                  <a:pt x="798875" y="382385"/>
                </a:cubicBezTo>
                <a:cubicBezTo>
                  <a:pt x="804417" y="371301"/>
                  <a:pt x="808297" y="359218"/>
                  <a:pt x="815500" y="349134"/>
                </a:cubicBezTo>
                <a:cubicBezTo>
                  <a:pt x="822333" y="339568"/>
                  <a:pt x="832787" y="333122"/>
                  <a:pt x="840438" y="324196"/>
                </a:cubicBezTo>
                <a:cubicBezTo>
                  <a:pt x="849455" y="313677"/>
                  <a:pt x="857064" y="302029"/>
                  <a:pt x="865377" y="290945"/>
                </a:cubicBezTo>
                <a:cubicBezTo>
                  <a:pt x="886267" y="228270"/>
                  <a:pt x="858089" y="305518"/>
                  <a:pt x="890315" y="241069"/>
                </a:cubicBezTo>
                <a:cubicBezTo>
                  <a:pt x="914377" y="192947"/>
                  <a:pt x="876291" y="238468"/>
                  <a:pt x="923566" y="191193"/>
                </a:cubicBezTo>
                <a:cubicBezTo>
                  <a:pt x="926337" y="182880"/>
                  <a:pt x="927370" y="173768"/>
                  <a:pt x="931878" y="166254"/>
                </a:cubicBezTo>
                <a:cubicBezTo>
                  <a:pt x="935910" y="159534"/>
                  <a:pt x="942962" y="155171"/>
                  <a:pt x="948504" y="149629"/>
                </a:cubicBezTo>
                <a:lnTo>
                  <a:pt x="998380" y="149629"/>
                </a:lnTo>
                <a:close/>
              </a:path>
            </a:pathLst>
          </a:cu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50"/>
          <p:cNvSpPr/>
          <p:nvPr/>
        </p:nvSpPr>
        <p:spPr>
          <a:xfrm>
            <a:off x="5142813" y="4002607"/>
            <a:ext cx="492960" cy="307777"/>
          </a:xfrm>
          <a:prstGeom prst="rect">
            <a:avLst/>
          </a:prstGeom>
        </p:spPr>
        <p:txBody>
          <a:bodyPr wrap="square">
            <a:spAutoFit/>
          </a:bodyPr>
          <a:lstStyle/>
          <a:p>
            <a:r>
              <a:rPr lang="en-US" altLang="zh-TW" sz="1400" dirty="0">
                <a:latin typeface="+mj-lt"/>
                <a:cs typeface="Times New Roman" pitchFamily="18" charset="0"/>
              </a:rPr>
              <a:t>UE</a:t>
            </a:r>
            <a:r>
              <a:rPr lang="en-US" altLang="zh-TW" sz="1400" baseline="-25000" dirty="0">
                <a:latin typeface="+mj-lt"/>
                <a:cs typeface="Times New Roman" pitchFamily="18" charset="0"/>
              </a:rPr>
              <a:t>1</a:t>
            </a:r>
            <a:endParaRPr lang="zh-TW" altLang="en-US" sz="1400" baseline="-25000" dirty="0">
              <a:latin typeface="+mj-lt"/>
            </a:endParaRPr>
          </a:p>
        </p:txBody>
      </p:sp>
      <p:sp>
        <p:nvSpPr>
          <p:cNvPr id="62" name="矩形 53"/>
          <p:cNvSpPr/>
          <p:nvPr/>
        </p:nvSpPr>
        <p:spPr>
          <a:xfrm>
            <a:off x="5763557" y="4218538"/>
            <a:ext cx="449162" cy="307777"/>
          </a:xfrm>
          <a:prstGeom prst="rect">
            <a:avLst/>
          </a:prstGeom>
        </p:spPr>
        <p:txBody>
          <a:bodyPr wrap="none">
            <a:spAutoFit/>
          </a:bodyPr>
          <a:lstStyle/>
          <a:p>
            <a:r>
              <a:rPr lang="en-US" altLang="zh-TW" sz="1400" dirty="0">
                <a:latin typeface="+mj-lt"/>
                <a:cs typeface="Times New Roman" pitchFamily="18" charset="0"/>
              </a:rPr>
              <a:t>UE</a:t>
            </a:r>
            <a:r>
              <a:rPr lang="en-US" altLang="zh-TW" sz="1400" baseline="-25000" dirty="0">
                <a:latin typeface="+mj-lt"/>
                <a:cs typeface="Times New Roman" pitchFamily="18" charset="0"/>
              </a:rPr>
              <a:t>2</a:t>
            </a:r>
            <a:endParaRPr lang="zh-TW" altLang="en-US" sz="1400" baseline="-25000" dirty="0">
              <a:latin typeface="+mj-lt"/>
            </a:endParaRPr>
          </a:p>
        </p:txBody>
      </p:sp>
      <p:sp>
        <p:nvSpPr>
          <p:cNvPr id="63" name="矩形 51"/>
          <p:cNvSpPr/>
          <p:nvPr/>
        </p:nvSpPr>
        <p:spPr>
          <a:xfrm>
            <a:off x="7147174" y="4709271"/>
            <a:ext cx="449162" cy="307777"/>
          </a:xfrm>
          <a:prstGeom prst="rect">
            <a:avLst/>
          </a:prstGeom>
        </p:spPr>
        <p:txBody>
          <a:bodyPr wrap="none">
            <a:spAutoFit/>
          </a:bodyPr>
          <a:lstStyle/>
          <a:p>
            <a:r>
              <a:rPr lang="en-US" altLang="zh-TW" sz="1400" dirty="0">
                <a:latin typeface="+mj-lt"/>
                <a:cs typeface="Times New Roman" pitchFamily="18" charset="0"/>
              </a:rPr>
              <a:t>UE</a:t>
            </a:r>
            <a:r>
              <a:rPr lang="en-US" altLang="zh-TW" sz="1400" baseline="-25000" dirty="0">
                <a:latin typeface="+mj-lt"/>
                <a:cs typeface="Times New Roman" pitchFamily="18" charset="0"/>
              </a:rPr>
              <a:t>3</a:t>
            </a:r>
            <a:endParaRPr lang="zh-TW" altLang="en-US" sz="1400" baseline="-25000" dirty="0">
              <a:latin typeface="+mj-lt"/>
            </a:endParaRPr>
          </a:p>
        </p:txBody>
      </p:sp>
      <p:sp>
        <p:nvSpPr>
          <p:cNvPr id="64" name="矩形 55"/>
          <p:cNvSpPr/>
          <p:nvPr/>
        </p:nvSpPr>
        <p:spPr>
          <a:xfrm>
            <a:off x="8172400" y="3989191"/>
            <a:ext cx="449162" cy="307777"/>
          </a:xfrm>
          <a:prstGeom prst="rect">
            <a:avLst/>
          </a:prstGeom>
        </p:spPr>
        <p:txBody>
          <a:bodyPr wrap="none">
            <a:spAutoFit/>
          </a:bodyPr>
          <a:lstStyle/>
          <a:p>
            <a:r>
              <a:rPr lang="en-US" altLang="zh-TW" sz="1400" dirty="0">
                <a:latin typeface="+mj-lt"/>
                <a:cs typeface="Times New Roman" pitchFamily="18" charset="0"/>
              </a:rPr>
              <a:t>UE</a:t>
            </a:r>
            <a:r>
              <a:rPr lang="en-US" altLang="zh-TW" sz="1400" baseline="-25000" dirty="0">
                <a:latin typeface="+mj-lt"/>
                <a:cs typeface="Times New Roman" pitchFamily="18" charset="0"/>
              </a:rPr>
              <a:t>4</a:t>
            </a:r>
            <a:endParaRPr lang="zh-TW" altLang="en-US" sz="1400" baseline="-25000" dirty="0">
              <a:latin typeface="+mj-lt"/>
            </a:endParaRPr>
          </a:p>
        </p:txBody>
      </p:sp>
      <p:sp>
        <p:nvSpPr>
          <p:cNvPr id="65" name="矩形 61"/>
          <p:cNvSpPr/>
          <p:nvPr/>
        </p:nvSpPr>
        <p:spPr>
          <a:xfrm>
            <a:off x="8100392" y="2909071"/>
            <a:ext cx="449162" cy="307777"/>
          </a:xfrm>
          <a:prstGeom prst="rect">
            <a:avLst/>
          </a:prstGeom>
        </p:spPr>
        <p:txBody>
          <a:bodyPr wrap="none">
            <a:spAutoFit/>
          </a:bodyPr>
          <a:lstStyle/>
          <a:p>
            <a:r>
              <a:rPr lang="en-US" altLang="zh-TW" sz="1400" dirty="0">
                <a:latin typeface="+mj-lt"/>
                <a:cs typeface="Times New Roman" pitchFamily="18" charset="0"/>
              </a:rPr>
              <a:t>UE</a:t>
            </a:r>
            <a:r>
              <a:rPr lang="en-US" altLang="zh-TW" sz="1400" baseline="-25000" dirty="0">
                <a:latin typeface="+mj-lt"/>
                <a:cs typeface="Times New Roman" pitchFamily="18" charset="0"/>
              </a:rPr>
              <a:t>5</a:t>
            </a:r>
            <a:endParaRPr lang="zh-TW" altLang="en-US" sz="1400" baseline="-25000" dirty="0">
              <a:latin typeface="+mj-lt"/>
            </a:endParaRPr>
          </a:p>
        </p:txBody>
      </p:sp>
      <p:sp>
        <p:nvSpPr>
          <p:cNvPr id="66" name="Rectangle 65"/>
          <p:cNvSpPr/>
          <p:nvPr/>
        </p:nvSpPr>
        <p:spPr>
          <a:xfrm>
            <a:off x="230112" y="1949723"/>
            <a:ext cx="4701928" cy="369332"/>
          </a:xfrm>
          <a:prstGeom prst="rect">
            <a:avLst/>
          </a:prstGeom>
        </p:spPr>
        <p:txBody>
          <a:bodyPr wrap="none">
            <a:spAutoFit/>
          </a:bodyPr>
          <a:lstStyle/>
          <a:p>
            <a:pPr>
              <a:buFont typeface="Wingdings" panose="05000000000000000000" pitchFamily="2" charset="2"/>
              <a:buChar char="ü"/>
            </a:pPr>
            <a:r>
              <a:rPr lang="en-US" altLang="zh-TW" b="1" dirty="0">
                <a:solidFill>
                  <a:srgbClr val="00B050"/>
                </a:solidFill>
                <a:latin typeface="Bookman Old Style" panose="02050604050505020204" pitchFamily="18" charset="0"/>
                <a:cs typeface="Times New Roman" pitchFamily="18" charset="0"/>
              </a:rPr>
              <a:t>To reduce bandwidth consumption, </a:t>
            </a:r>
          </a:p>
        </p:txBody>
      </p:sp>
    </p:spTree>
    <p:extLst>
      <p:ext uri="{BB962C8B-B14F-4D97-AF65-F5344CB8AC3E}">
        <p14:creationId xmlns:p14="http://schemas.microsoft.com/office/powerpoint/2010/main" val="1245081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dissolve">
                                      <p:cBhvr>
                                        <p:cTn id="7" dur="500"/>
                                        <p:tgtEl>
                                          <p:spTgt spid="5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dissolve">
                                      <p:cBhvr>
                                        <p:cTn id="10" dur="500"/>
                                        <p:tgtEl>
                                          <p:spTgt spid="5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dissolve">
                                      <p:cBhvr>
                                        <p:cTn id="13" dur="500"/>
                                        <p:tgtEl>
                                          <p:spTgt spid="5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dissolve">
                                      <p:cBhvr>
                                        <p:cTn id="1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P spid="5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sp>
        <p:nvSpPr>
          <p:cNvPr id="132" name="Content Placeholder 2"/>
          <p:cNvSpPr txBox="1">
            <a:spLocks/>
          </p:cNvSpPr>
          <p:nvPr/>
        </p:nvSpPr>
        <p:spPr>
          <a:xfrm>
            <a:off x="380230" y="1685010"/>
            <a:ext cx="8440242" cy="151265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ü"/>
            </a:pPr>
            <a:r>
              <a:rPr lang="en-US" altLang="zh-TW" sz="1800" b="1" dirty="0">
                <a:solidFill>
                  <a:srgbClr val="FF0000"/>
                </a:solidFill>
                <a:latin typeface="Bookman Old Style" panose="02050604050505020204" pitchFamily="18" charset="0"/>
                <a:cs typeface="Times New Roman" pitchFamily="18" charset="0"/>
              </a:rPr>
              <a:t>To Avoid the inter-cell interference, </a:t>
            </a:r>
          </a:p>
          <a:p>
            <a:pPr marL="0" indent="0">
              <a:buNone/>
            </a:pPr>
            <a:endParaRPr lang="en-US" altLang="zh-TW" sz="400" b="1" dirty="0">
              <a:solidFill>
                <a:srgbClr val="0066FF"/>
              </a:solidFill>
              <a:latin typeface="Bookman Old Style" panose="02050604050505020204" pitchFamily="18" charset="0"/>
              <a:cs typeface="Times New Roman" pitchFamily="18" charset="0"/>
            </a:endParaRPr>
          </a:p>
          <a:p>
            <a:pPr marL="0" indent="0">
              <a:buNone/>
            </a:pPr>
            <a:r>
              <a:rPr lang="en-US" altLang="zh-TW" sz="1400" b="1" dirty="0">
                <a:solidFill>
                  <a:srgbClr val="0066FF"/>
                </a:solidFill>
                <a:latin typeface="Bookman Old Style" panose="02050604050505020204" pitchFamily="18" charset="0"/>
                <a:cs typeface="Times New Roman" pitchFamily="18" charset="0"/>
              </a:rPr>
              <a:t>LTE-A develops </a:t>
            </a:r>
            <a:r>
              <a:rPr lang="en-US" altLang="zh-TW" sz="1400" b="1" u="sng" dirty="0">
                <a:solidFill>
                  <a:srgbClr val="0066FF"/>
                </a:solidFill>
                <a:latin typeface="Bookman Old Style" panose="02050604050505020204" pitchFamily="18" charset="0"/>
                <a:cs typeface="Times New Roman" pitchFamily="18" charset="0"/>
              </a:rPr>
              <a:t>Multicast-Broadcast Single-Frequency Network </a:t>
            </a:r>
            <a:r>
              <a:rPr lang="en-US" altLang="zh-TW" sz="1400" b="1" i="1" u="sng" dirty="0">
                <a:solidFill>
                  <a:srgbClr val="0066FF"/>
                </a:solidFill>
                <a:latin typeface="Bookman Old Style" panose="02050604050505020204" pitchFamily="18" charset="0"/>
                <a:cs typeface="Times New Roman" pitchFamily="18" charset="0"/>
              </a:rPr>
              <a:t>(MBSFN)</a:t>
            </a:r>
            <a:r>
              <a:rPr lang="en-US" altLang="zh-TW" sz="1400" b="1" dirty="0">
                <a:solidFill>
                  <a:srgbClr val="0066FF"/>
                </a:solidFill>
                <a:latin typeface="Bookman Old Style" panose="02050604050505020204" pitchFamily="18" charset="0"/>
                <a:cs typeface="Times New Roman" pitchFamily="18" charset="0"/>
              </a:rPr>
              <a:t> </a:t>
            </a:r>
            <a:endParaRPr lang="en-US" altLang="zh-TW" sz="1400" b="1" dirty="0">
              <a:latin typeface="Bookman Old Style" panose="02050604050505020204" pitchFamily="18" charset="0"/>
              <a:cs typeface="Times New Roman" pitchFamily="18" charset="0"/>
            </a:endParaRPr>
          </a:p>
          <a:p>
            <a:pPr marL="0" indent="0" algn="just">
              <a:buNone/>
            </a:pPr>
            <a:r>
              <a:rPr lang="en-US" altLang="zh-TW" sz="1400" dirty="0">
                <a:latin typeface="Bookman Old Style" panose="02050604050505020204" pitchFamily="18" charset="0"/>
                <a:cs typeface="Times New Roman" pitchFamily="18" charset="0"/>
              </a:rPr>
              <a:t>Which allows multiple cells to be clustered together into a bigger serving area </a:t>
            </a:r>
            <a:r>
              <a:rPr lang="en-US" altLang="zh-TW" sz="1400" dirty="0">
                <a:solidFill>
                  <a:srgbClr val="002060"/>
                </a:solidFill>
                <a:latin typeface="Bookman Old Style" panose="02050604050505020204" pitchFamily="18" charset="0"/>
                <a:cs typeface="Times New Roman" pitchFamily="18" charset="0"/>
              </a:rPr>
              <a:t>and transmit  the </a:t>
            </a:r>
            <a:r>
              <a:rPr lang="en-US" altLang="zh-TW" sz="1400" dirty="0">
                <a:latin typeface="Bookman Old Style" panose="02050604050505020204" pitchFamily="18" charset="0"/>
                <a:cs typeface="Times New Roman" pitchFamily="18" charset="0"/>
              </a:rPr>
              <a:t>synchronous multicast </a:t>
            </a:r>
            <a:r>
              <a:rPr lang="en-US" altLang="zh-TW" sz="1400" dirty="0">
                <a:solidFill>
                  <a:srgbClr val="002060"/>
                </a:solidFill>
                <a:latin typeface="Bookman Old Style" panose="02050604050505020204" pitchFamily="18" charset="0"/>
                <a:cs typeface="Times New Roman" pitchFamily="18" charset="0"/>
              </a:rPr>
              <a:t>data through </a:t>
            </a:r>
            <a:r>
              <a:rPr lang="en-US" altLang="zh-TW" sz="1400" dirty="0" err="1">
                <a:solidFill>
                  <a:srgbClr val="0066FF"/>
                </a:solidFill>
                <a:latin typeface="Bookman Old Style" panose="02050604050505020204" pitchFamily="18" charset="0"/>
                <a:cs typeface="Times New Roman" pitchFamily="18" charset="0"/>
              </a:rPr>
              <a:t>CoMP</a:t>
            </a:r>
            <a:r>
              <a:rPr lang="en-US" altLang="zh-TW" sz="1400" dirty="0">
                <a:solidFill>
                  <a:srgbClr val="0066FF"/>
                </a:solidFill>
                <a:latin typeface="Bookman Old Style" panose="02050604050505020204" pitchFamily="18" charset="0"/>
                <a:cs typeface="Times New Roman" pitchFamily="18" charset="0"/>
              </a:rPr>
              <a:t> (Coordinate Multipoint-Transmission)</a:t>
            </a:r>
            <a:r>
              <a:rPr lang="en-US" altLang="zh-TW" sz="1400" dirty="0">
                <a:solidFill>
                  <a:srgbClr val="002060"/>
                </a:solidFill>
                <a:latin typeface="Bookman Old Style" panose="02050604050505020204" pitchFamily="18" charset="0"/>
                <a:cs typeface="Times New Roman" pitchFamily="18" charset="0"/>
              </a:rPr>
              <a:t> mechanism to eliminate inter-cell interference.</a:t>
            </a:r>
          </a:p>
          <a:p>
            <a:pPr marL="0" indent="0">
              <a:buNone/>
            </a:pPr>
            <a:endParaRPr lang="en-US" altLang="zh-TW" sz="1400" dirty="0">
              <a:solidFill>
                <a:srgbClr val="002060"/>
              </a:solidFill>
              <a:latin typeface="Bookman Old Style" panose="02050604050505020204" pitchFamily="18" charset="0"/>
              <a:cs typeface="Times New Roman" pitchFamily="18" charset="0"/>
            </a:endParaRPr>
          </a:p>
          <a:p>
            <a:pPr marL="0" indent="0">
              <a:buNone/>
            </a:pPr>
            <a:endParaRPr lang="en-US" altLang="zh-TW" sz="1400" dirty="0">
              <a:latin typeface="Bookman Old Style" panose="02050604050505020204" pitchFamily="18" charset="0"/>
              <a:cs typeface="Times New Roman" pitchFamily="18" charset="0"/>
            </a:endParaRPr>
          </a:p>
        </p:txBody>
      </p:sp>
      <p:sp>
        <p:nvSpPr>
          <p:cNvPr id="133" name="Content Placeholder 2"/>
          <p:cNvSpPr txBox="1">
            <a:spLocks/>
          </p:cNvSpPr>
          <p:nvPr/>
        </p:nvSpPr>
        <p:spPr>
          <a:xfrm>
            <a:off x="374998" y="539834"/>
            <a:ext cx="5185453" cy="58491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altLang="zh-TW" sz="2400" u="sng" dirty="0">
                <a:solidFill>
                  <a:srgbClr val="002060"/>
                </a:solidFill>
                <a:latin typeface="Arial Rounded MT Bold" panose="020F0704030504030204" pitchFamily="34" charset="0"/>
              </a:rPr>
              <a:t>Multicast Service in LTE-A</a:t>
            </a:r>
          </a:p>
        </p:txBody>
      </p:sp>
      <p:sp>
        <p:nvSpPr>
          <p:cNvPr id="134" name="Hexagon 133"/>
          <p:cNvSpPr/>
          <p:nvPr/>
        </p:nvSpPr>
        <p:spPr>
          <a:xfrm>
            <a:off x="910143" y="3490511"/>
            <a:ext cx="685469" cy="594946"/>
          </a:xfrm>
          <a:prstGeom prst="hexagon">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 name="Hexagon 134"/>
          <p:cNvSpPr/>
          <p:nvPr/>
        </p:nvSpPr>
        <p:spPr>
          <a:xfrm>
            <a:off x="906134" y="4085457"/>
            <a:ext cx="685469" cy="594946"/>
          </a:xfrm>
          <a:prstGeom prst="hexagon">
            <a:avLst/>
          </a:prstGeom>
          <a:solidFill>
            <a:srgbClr val="99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Hexagon 135"/>
          <p:cNvSpPr/>
          <p:nvPr/>
        </p:nvSpPr>
        <p:spPr>
          <a:xfrm>
            <a:off x="1447947" y="3787984"/>
            <a:ext cx="685469" cy="594946"/>
          </a:xfrm>
          <a:prstGeom prst="hex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Hexagon 136"/>
          <p:cNvSpPr/>
          <p:nvPr/>
        </p:nvSpPr>
        <p:spPr>
          <a:xfrm>
            <a:off x="7378641" y="3436536"/>
            <a:ext cx="685469" cy="594946"/>
          </a:xfrm>
          <a:prstGeom prst="hexagon">
            <a:avLst/>
          </a:prstGeom>
          <a:solidFill>
            <a:srgbClr val="99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 name="Hexagon 137"/>
          <p:cNvSpPr/>
          <p:nvPr/>
        </p:nvSpPr>
        <p:spPr>
          <a:xfrm>
            <a:off x="7374632" y="4031482"/>
            <a:ext cx="685469" cy="594946"/>
          </a:xfrm>
          <a:prstGeom prst="hexagon">
            <a:avLst/>
          </a:prstGeom>
          <a:solidFill>
            <a:srgbClr val="99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 name="Hexagon 138"/>
          <p:cNvSpPr/>
          <p:nvPr/>
        </p:nvSpPr>
        <p:spPr>
          <a:xfrm>
            <a:off x="7916445" y="3734009"/>
            <a:ext cx="685469" cy="594946"/>
          </a:xfrm>
          <a:prstGeom prst="hexagon">
            <a:avLst/>
          </a:prstGeom>
          <a:solidFill>
            <a:srgbClr val="99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Hexagon 139"/>
          <p:cNvSpPr/>
          <p:nvPr/>
        </p:nvSpPr>
        <p:spPr>
          <a:xfrm>
            <a:off x="5098264" y="3482244"/>
            <a:ext cx="685469" cy="594946"/>
          </a:xfrm>
          <a:prstGeom prst="hexagon">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Hexagon 140"/>
          <p:cNvSpPr/>
          <p:nvPr/>
        </p:nvSpPr>
        <p:spPr>
          <a:xfrm>
            <a:off x="5094255" y="4077190"/>
            <a:ext cx="685469" cy="594946"/>
          </a:xfrm>
          <a:prstGeom prst="hexagon">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 name="Hexagon 141"/>
          <p:cNvSpPr/>
          <p:nvPr/>
        </p:nvSpPr>
        <p:spPr>
          <a:xfrm>
            <a:off x="5636068" y="3779717"/>
            <a:ext cx="685469" cy="594946"/>
          </a:xfrm>
          <a:prstGeom prst="hexagon">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43" name="Picture 1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0934" y="3481297"/>
            <a:ext cx="232636" cy="206995"/>
          </a:xfrm>
          <a:prstGeom prst="rect">
            <a:avLst/>
          </a:prstGeom>
        </p:spPr>
      </p:pic>
      <p:pic>
        <p:nvPicPr>
          <p:cNvPr id="144"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987132" y="3772924"/>
            <a:ext cx="95075" cy="98682"/>
          </a:xfrm>
          <a:prstGeom prst="rect">
            <a:avLst/>
          </a:prstGeom>
          <a:noFill/>
        </p:spPr>
      </p:pic>
      <p:pic>
        <p:nvPicPr>
          <p:cNvPr id="145"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1191827" y="3941328"/>
            <a:ext cx="95075" cy="98682"/>
          </a:xfrm>
          <a:prstGeom prst="rect">
            <a:avLst/>
          </a:prstGeom>
          <a:noFill/>
        </p:spPr>
      </p:pic>
      <p:pic>
        <p:nvPicPr>
          <p:cNvPr id="146"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1424382" y="3796724"/>
            <a:ext cx="95075" cy="98682"/>
          </a:xfrm>
          <a:prstGeom prst="rect">
            <a:avLst/>
          </a:prstGeom>
          <a:noFill/>
        </p:spPr>
      </p:pic>
      <p:cxnSp>
        <p:nvCxnSpPr>
          <p:cNvPr id="147" name="Straight Connector 146"/>
          <p:cNvCxnSpPr>
            <a:stCxn id="143" idx="2"/>
            <a:endCxn id="145" idx="0"/>
          </p:cNvCxnSpPr>
          <p:nvPr/>
        </p:nvCxnSpPr>
        <p:spPr>
          <a:xfrm flipH="1">
            <a:off x="1239365" y="3688292"/>
            <a:ext cx="17887" cy="253036"/>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143" idx="2"/>
            <a:endCxn id="146" idx="1"/>
          </p:cNvCxnSpPr>
          <p:nvPr/>
        </p:nvCxnSpPr>
        <p:spPr>
          <a:xfrm>
            <a:off x="1257252" y="3688292"/>
            <a:ext cx="167130" cy="1577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43" idx="2"/>
            <a:endCxn id="144" idx="3"/>
          </p:cNvCxnSpPr>
          <p:nvPr/>
        </p:nvCxnSpPr>
        <p:spPr>
          <a:xfrm flipH="1">
            <a:off x="1082207" y="3688292"/>
            <a:ext cx="175045" cy="1339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pic>
        <p:nvPicPr>
          <p:cNvPr id="150" name="Picture 1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1506" y="3789009"/>
            <a:ext cx="232636" cy="206995"/>
          </a:xfrm>
          <a:prstGeom prst="rect">
            <a:avLst/>
          </a:prstGeom>
        </p:spPr>
      </p:pic>
      <p:pic>
        <p:nvPicPr>
          <p:cNvPr id="151"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1537704" y="4080636"/>
            <a:ext cx="95075" cy="98682"/>
          </a:xfrm>
          <a:prstGeom prst="rect">
            <a:avLst/>
          </a:prstGeom>
          <a:noFill/>
        </p:spPr>
      </p:pic>
      <p:pic>
        <p:nvPicPr>
          <p:cNvPr id="152"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1742399" y="4249040"/>
            <a:ext cx="95075" cy="98682"/>
          </a:xfrm>
          <a:prstGeom prst="rect">
            <a:avLst/>
          </a:prstGeom>
          <a:noFill/>
        </p:spPr>
      </p:pic>
      <p:pic>
        <p:nvPicPr>
          <p:cNvPr id="153"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1974954" y="4104436"/>
            <a:ext cx="95075" cy="98682"/>
          </a:xfrm>
          <a:prstGeom prst="rect">
            <a:avLst/>
          </a:prstGeom>
          <a:noFill/>
        </p:spPr>
      </p:pic>
      <p:cxnSp>
        <p:nvCxnSpPr>
          <p:cNvPr id="154" name="Straight Connector 153"/>
          <p:cNvCxnSpPr>
            <a:stCxn id="150" idx="2"/>
            <a:endCxn id="152" idx="0"/>
          </p:cNvCxnSpPr>
          <p:nvPr/>
        </p:nvCxnSpPr>
        <p:spPr>
          <a:xfrm flipH="1">
            <a:off x="1789937" y="3996004"/>
            <a:ext cx="17887" cy="253036"/>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150" idx="2"/>
            <a:endCxn id="153" idx="1"/>
          </p:cNvCxnSpPr>
          <p:nvPr/>
        </p:nvCxnSpPr>
        <p:spPr>
          <a:xfrm>
            <a:off x="1807824" y="3996004"/>
            <a:ext cx="167130" cy="1577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150" idx="2"/>
            <a:endCxn id="151" idx="3"/>
          </p:cNvCxnSpPr>
          <p:nvPr/>
        </p:nvCxnSpPr>
        <p:spPr>
          <a:xfrm flipH="1">
            <a:off x="1632779" y="3996004"/>
            <a:ext cx="175045" cy="1339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pic>
        <p:nvPicPr>
          <p:cNvPr id="157" name="Picture 1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343" y="4081171"/>
            <a:ext cx="232636" cy="206995"/>
          </a:xfrm>
          <a:prstGeom prst="rect">
            <a:avLst/>
          </a:prstGeom>
        </p:spPr>
      </p:pic>
      <p:pic>
        <p:nvPicPr>
          <p:cNvPr id="158"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984541" y="4372798"/>
            <a:ext cx="95075" cy="98682"/>
          </a:xfrm>
          <a:prstGeom prst="rect">
            <a:avLst/>
          </a:prstGeom>
          <a:noFill/>
        </p:spPr>
      </p:pic>
      <p:pic>
        <p:nvPicPr>
          <p:cNvPr id="159"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1189236" y="4541202"/>
            <a:ext cx="95075" cy="98682"/>
          </a:xfrm>
          <a:prstGeom prst="rect">
            <a:avLst/>
          </a:prstGeom>
          <a:noFill/>
        </p:spPr>
      </p:pic>
      <p:pic>
        <p:nvPicPr>
          <p:cNvPr id="160"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1421791" y="4396598"/>
            <a:ext cx="95075" cy="98682"/>
          </a:xfrm>
          <a:prstGeom prst="rect">
            <a:avLst/>
          </a:prstGeom>
          <a:noFill/>
        </p:spPr>
      </p:pic>
      <p:cxnSp>
        <p:nvCxnSpPr>
          <p:cNvPr id="161" name="Straight Connector 160"/>
          <p:cNvCxnSpPr>
            <a:stCxn id="157" idx="2"/>
            <a:endCxn id="159" idx="0"/>
          </p:cNvCxnSpPr>
          <p:nvPr/>
        </p:nvCxnSpPr>
        <p:spPr>
          <a:xfrm flipH="1">
            <a:off x="1236774" y="4288166"/>
            <a:ext cx="17887" cy="253036"/>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a:stCxn id="157" idx="2"/>
            <a:endCxn id="160" idx="1"/>
          </p:cNvCxnSpPr>
          <p:nvPr/>
        </p:nvCxnSpPr>
        <p:spPr>
          <a:xfrm>
            <a:off x="1254661" y="4288166"/>
            <a:ext cx="167130" cy="1577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157" idx="2"/>
            <a:endCxn id="158" idx="3"/>
          </p:cNvCxnSpPr>
          <p:nvPr/>
        </p:nvCxnSpPr>
        <p:spPr>
          <a:xfrm flipH="1">
            <a:off x="1079616" y="4288166"/>
            <a:ext cx="175045" cy="1339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pic>
        <p:nvPicPr>
          <p:cNvPr id="164" name="Picture 1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9692" y="3462165"/>
            <a:ext cx="232636" cy="206995"/>
          </a:xfrm>
          <a:prstGeom prst="rect">
            <a:avLst/>
          </a:prstGeom>
        </p:spPr>
      </p:pic>
      <p:pic>
        <p:nvPicPr>
          <p:cNvPr id="165"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5165890" y="3753792"/>
            <a:ext cx="95075" cy="98682"/>
          </a:xfrm>
          <a:prstGeom prst="rect">
            <a:avLst/>
          </a:prstGeom>
          <a:noFill/>
        </p:spPr>
      </p:pic>
      <p:pic>
        <p:nvPicPr>
          <p:cNvPr id="166"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5370585" y="3922196"/>
            <a:ext cx="95075" cy="98682"/>
          </a:xfrm>
          <a:prstGeom prst="rect">
            <a:avLst/>
          </a:prstGeom>
          <a:noFill/>
        </p:spPr>
      </p:pic>
      <p:pic>
        <p:nvPicPr>
          <p:cNvPr id="167"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5603140" y="3777592"/>
            <a:ext cx="95075" cy="98682"/>
          </a:xfrm>
          <a:prstGeom prst="rect">
            <a:avLst/>
          </a:prstGeom>
          <a:noFill/>
        </p:spPr>
      </p:pic>
      <p:cxnSp>
        <p:nvCxnSpPr>
          <p:cNvPr id="168" name="Straight Connector 167"/>
          <p:cNvCxnSpPr>
            <a:stCxn id="164" idx="2"/>
            <a:endCxn id="166" idx="0"/>
          </p:cNvCxnSpPr>
          <p:nvPr/>
        </p:nvCxnSpPr>
        <p:spPr>
          <a:xfrm flipH="1">
            <a:off x="5418123" y="3669160"/>
            <a:ext cx="17887" cy="253036"/>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164" idx="2"/>
            <a:endCxn id="167" idx="1"/>
          </p:cNvCxnSpPr>
          <p:nvPr/>
        </p:nvCxnSpPr>
        <p:spPr>
          <a:xfrm>
            <a:off x="5436010" y="3669160"/>
            <a:ext cx="167130" cy="1577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164" idx="2"/>
            <a:endCxn id="165" idx="3"/>
          </p:cNvCxnSpPr>
          <p:nvPr/>
        </p:nvCxnSpPr>
        <p:spPr>
          <a:xfrm flipH="1">
            <a:off x="5260965" y="3669160"/>
            <a:ext cx="175045" cy="1339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pic>
        <p:nvPicPr>
          <p:cNvPr id="171" name="Picture 1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79627" y="3787172"/>
            <a:ext cx="232636" cy="206995"/>
          </a:xfrm>
          <a:prstGeom prst="rect">
            <a:avLst/>
          </a:prstGeom>
        </p:spPr>
      </p:pic>
      <p:pic>
        <p:nvPicPr>
          <p:cNvPr id="172"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5725825" y="4078799"/>
            <a:ext cx="95075" cy="98682"/>
          </a:xfrm>
          <a:prstGeom prst="rect">
            <a:avLst/>
          </a:prstGeom>
          <a:noFill/>
        </p:spPr>
      </p:pic>
      <p:pic>
        <p:nvPicPr>
          <p:cNvPr id="173"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5930520" y="4247203"/>
            <a:ext cx="95075" cy="98682"/>
          </a:xfrm>
          <a:prstGeom prst="rect">
            <a:avLst/>
          </a:prstGeom>
          <a:noFill/>
        </p:spPr>
      </p:pic>
      <p:pic>
        <p:nvPicPr>
          <p:cNvPr id="174"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6163075" y="4102599"/>
            <a:ext cx="95075" cy="98682"/>
          </a:xfrm>
          <a:prstGeom prst="rect">
            <a:avLst/>
          </a:prstGeom>
          <a:noFill/>
        </p:spPr>
      </p:pic>
      <p:cxnSp>
        <p:nvCxnSpPr>
          <p:cNvPr id="175" name="Straight Connector 174"/>
          <p:cNvCxnSpPr>
            <a:stCxn id="171" idx="2"/>
            <a:endCxn id="173" idx="0"/>
          </p:cNvCxnSpPr>
          <p:nvPr/>
        </p:nvCxnSpPr>
        <p:spPr>
          <a:xfrm flipH="1">
            <a:off x="5978058" y="3994167"/>
            <a:ext cx="17887" cy="253036"/>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171" idx="2"/>
            <a:endCxn id="174" idx="1"/>
          </p:cNvCxnSpPr>
          <p:nvPr/>
        </p:nvCxnSpPr>
        <p:spPr>
          <a:xfrm>
            <a:off x="5995945" y="3994167"/>
            <a:ext cx="167130" cy="1577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171" idx="2"/>
            <a:endCxn id="172" idx="3"/>
          </p:cNvCxnSpPr>
          <p:nvPr/>
        </p:nvCxnSpPr>
        <p:spPr>
          <a:xfrm flipH="1">
            <a:off x="5820900" y="3994167"/>
            <a:ext cx="175045" cy="1339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pic>
        <p:nvPicPr>
          <p:cNvPr id="178" name="Picture 1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6676" y="4079127"/>
            <a:ext cx="232636" cy="206995"/>
          </a:xfrm>
          <a:prstGeom prst="rect">
            <a:avLst/>
          </a:prstGeom>
        </p:spPr>
      </p:pic>
      <p:pic>
        <p:nvPicPr>
          <p:cNvPr id="179"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5172874" y="4370754"/>
            <a:ext cx="95075" cy="98682"/>
          </a:xfrm>
          <a:prstGeom prst="rect">
            <a:avLst/>
          </a:prstGeom>
          <a:noFill/>
        </p:spPr>
      </p:pic>
      <p:pic>
        <p:nvPicPr>
          <p:cNvPr id="180"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5377569" y="4539158"/>
            <a:ext cx="95075" cy="98682"/>
          </a:xfrm>
          <a:prstGeom prst="rect">
            <a:avLst/>
          </a:prstGeom>
          <a:noFill/>
        </p:spPr>
      </p:pic>
      <p:pic>
        <p:nvPicPr>
          <p:cNvPr id="181"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5610124" y="4394554"/>
            <a:ext cx="95075" cy="98682"/>
          </a:xfrm>
          <a:prstGeom prst="rect">
            <a:avLst/>
          </a:prstGeom>
          <a:noFill/>
        </p:spPr>
      </p:pic>
      <p:cxnSp>
        <p:nvCxnSpPr>
          <p:cNvPr id="182" name="Straight Connector 181"/>
          <p:cNvCxnSpPr>
            <a:stCxn id="178" idx="2"/>
            <a:endCxn id="180" idx="0"/>
          </p:cNvCxnSpPr>
          <p:nvPr/>
        </p:nvCxnSpPr>
        <p:spPr>
          <a:xfrm flipH="1">
            <a:off x="5425107" y="4286122"/>
            <a:ext cx="17887" cy="253036"/>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78" idx="2"/>
            <a:endCxn id="181" idx="1"/>
          </p:cNvCxnSpPr>
          <p:nvPr/>
        </p:nvCxnSpPr>
        <p:spPr>
          <a:xfrm>
            <a:off x="5442994" y="4286122"/>
            <a:ext cx="167130" cy="1577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78" idx="2"/>
            <a:endCxn id="179" idx="3"/>
          </p:cNvCxnSpPr>
          <p:nvPr/>
        </p:nvCxnSpPr>
        <p:spPr>
          <a:xfrm flipH="1">
            <a:off x="5267949" y="4286122"/>
            <a:ext cx="175045" cy="1339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pic>
        <p:nvPicPr>
          <p:cNvPr id="185" name="Picture 1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08740" y="3444079"/>
            <a:ext cx="232636" cy="206995"/>
          </a:xfrm>
          <a:prstGeom prst="rect">
            <a:avLst/>
          </a:prstGeom>
        </p:spPr>
      </p:pic>
      <p:pic>
        <p:nvPicPr>
          <p:cNvPr id="186"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7454938" y="3735706"/>
            <a:ext cx="95075" cy="98682"/>
          </a:xfrm>
          <a:prstGeom prst="rect">
            <a:avLst/>
          </a:prstGeom>
          <a:noFill/>
        </p:spPr>
      </p:pic>
      <p:pic>
        <p:nvPicPr>
          <p:cNvPr id="187"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7659633" y="3904110"/>
            <a:ext cx="95075" cy="98682"/>
          </a:xfrm>
          <a:prstGeom prst="rect">
            <a:avLst/>
          </a:prstGeom>
          <a:noFill/>
        </p:spPr>
      </p:pic>
      <p:pic>
        <p:nvPicPr>
          <p:cNvPr id="188"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7892188" y="3759506"/>
            <a:ext cx="95075" cy="98682"/>
          </a:xfrm>
          <a:prstGeom prst="rect">
            <a:avLst/>
          </a:prstGeom>
          <a:noFill/>
        </p:spPr>
      </p:pic>
      <p:cxnSp>
        <p:nvCxnSpPr>
          <p:cNvPr id="189" name="Straight Connector 188"/>
          <p:cNvCxnSpPr>
            <a:stCxn id="185" idx="2"/>
            <a:endCxn id="187" idx="0"/>
          </p:cNvCxnSpPr>
          <p:nvPr/>
        </p:nvCxnSpPr>
        <p:spPr>
          <a:xfrm flipH="1">
            <a:off x="7707171" y="3651074"/>
            <a:ext cx="17887" cy="253036"/>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185" idx="2"/>
            <a:endCxn id="188" idx="1"/>
          </p:cNvCxnSpPr>
          <p:nvPr/>
        </p:nvCxnSpPr>
        <p:spPr>
          <a:xfrm>
            <a:off x="7725058" y="3651074"/>
            <a:ext cx="167130" cy="1577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a:stCxn id="185" idx="2"/>
            <a:endCxn id="186" idx="3"/>
          </p:cNvCxnSpPr>
          <p:nvPr/>
        </p:nvCxnSpPr>
        <p:spPr>
          <a:xfrm flipH="1">
            <a:off x="7550013" y="3651074"/>
            <a:ext cx="175045" cy="1339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pic>
        <p:nvPicPr>
          <p:cNvPr id="192" name="Picture 19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99796" y="4026276"/>
            <a:ext cx="232636" cy="206995"/>
          </a:xfrm>
          <a:prstGeom prst="rect">
            <a:avLst/>
          </a:prstGeom>
        </p:spPr>
      </p:pic>
      <p:pic>
        <p:nvPicPr>
          <p:cNvPr id="193"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7445994" y="4317903"/>
            <a:ext cx="95075" cy="98682"/>
          </a:xfrm>
          <a:prstGeom prst="rect">
            <a:avLst/>
          </a:prstGeom>
          <a:noFill/>
        </p:spPr>
      </p:pic>
      <p:pic>
        <p:nvPicPr>
          <p:cNvPr id="194"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7650689" y="4486307"/>
            <a:ext cx="95075" cy="98682"/>
          </a:xfrm>
          <a:prstGeom prst="rect">
            <a:avLst/>
          </a:prstGeom>
          <a:noFill/>
        </p:spPr>
      </p:pic>
      <p:pic>
        <p:nvPicPr>
          <p:cNvPr id="195"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7883244" y="4341703"/>
            <a:ext cx="95075" cy="98682"/>
          </a:xfrm>
          <a:prstGeom prst="rect">
            <a:avLst/>
          </a:prstGeom>
          <a:noFill/>
        </p:spPr>
      </p:pic>
      <p:cxnSp>
        <p:nvCxnSpPr>
          <p:cNvPr id="196" name="Straight Connector 195"/>
          <p:cNvCxnSpPr>
            <a:stCxn id="192" idx="2"/>
            <a:endCxn id="194" idx="0"/>
          </p:cNvCxnSpPr>
          <p:nvPr/>
        </p:nvCxnSpPr>
        <p:spPr>
          <a:xfrm flipH="1">
            <a:off x="7698227" y="4233271"/>
            <a:ext cx="17887" cy="253036"/>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92" idx="2"/>
            <a:endCxn id="195" idx="1"/>
          </p:cNvCxnSpPr>
          <p:nvPr/>
        </p:nvCxnSpPr>
        <p:spPr>
          <a:xfrm>
            <a:off x="7716114" y="4233271"/>
            <a:ext cx="167130" cy="1577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92" idx="2"/>
            <a:endCxn id="193" idx="3"/>
          </p:cNvCxnSpPr>
          <p:nvPr/>
        </p:nvCxnSpPr>
        <p:spPr>
          <a:xfrm flipH="1">
            <a:off x="7541069" y="4233271"/>
            <a:ext cx="175045" cy="1339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pic>
        <p:nvPicPr>
          <p:cNvPr id="199" name="Picture 1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7600" y="3727688"/>
            <a:ext cx="232636" cy="206995"/>
          </a:xfrm>
          <a:prstGeom prst="rect">
            <a:avLst/>
          </a:prstGeom>
        </p:spPr>
      </p:pic>
      <p:pic>
        <p:nvPicPr>
          <p:cNvPr id="200"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7983798" y="4019315"/>
            <a:ext cx="95075" cy="98682"/>
          </a:xfrm>
          <a:prstGeom prst="rect">
            <a:avLst/>
          </a:prstGeom>
          <a:noFill/>
        </p:spPr>
      </p:pic>
      <p:pic>
        <p:nvPicPr>
          <p:cNvPr id="201"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8188493" y="4187719"/>
            <a:ext cx="95075" cy="98682"/>
          </a:xfrm>
          <a:prstGeom prst="rect">
            <a:avLst/>
          </a:prstGeom>
          <a:noFill/>
        </p:spPr>
      </p:pic>
      <p:pic>
        <p:nvPicPr>
          <p:cNvPr id="202"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8421048" y="4043115"/>
            <a:ext cx="95075" cy="98682"/>
          </a:xfrm>
          <a:prstGeom prst="rect">
            <a:avLst/>
          </a:prstGeom>
          <a:noFill/>
        </p:spPr>
      </p:pic>
      <p:cxnSp>
        <p:nvCxnSpPr>
          <p:cNvPr id="203" name="Straight Connector 202"/>
          <p:cNvCxnSpPr>
            <a:stCxn id="199" idx="2"/>
            <a:endCxn id="201" idx="0"/>
          </p:cNvCxnSpPr>
          <p:nvPr/>
        </p:nvCxnSpPr>
        <p:spPr>
          <a:xfrm flipH="1">
            <a:off x="8236031" y="3934683"/>
            <a:ext cx="17887" cy="253036"/>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99" idx="2"/>
            <a:endCxn id="202" idx="1"/>
          </p:cNvCxnSpPr>
          <p:nvPr/>
        </p:nvCxnSpPr>
        <p:spPr>
          <a:xfrm>
            <a:off x="8253918" y="3934683"/>
            <a:ext cx="167130" cy="1577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99" idx="2"/>
            <a:endCxn id="200" idx="3"/>
          </p:cNvCxnSpPr>
          <p:nvPr/>
        </p:nvCxnSpPr>
        <p:spPr>
          <a:xfrm flipH="1">
            <a:off x="8078873" y="3934683"/>
            <a:ext cx="175045" cy="1339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sp>
        <p:nvSpPr>
          <p:cNvPr id="206" name="文字方塊 46"/>
          <p:cNvSpPr txBox="1"/>
          <p:nvPr/>
        </p:nvSpPr>
        <p:spPr>
          <a:xfrm>
            <a:off x="619257" y="3429000"/>
            <a:ext cx="599270" cy="246221"/>
          </a:xfrm>
          <a:prstGeom prst="rect">
            <a:avLst/>
          </a:prstGeom>
          <a:noFill/>
        </p:spPr>
        <p:txBody>
          <a:bodyPr wrap="square" rtlCol="0">
            <a:spAutoFit/>
          </a:bodyPr>
          <a:lstStyle/>
          <a:p>
            <a:r>
              <a:rPr lang="en-US" altLang="zh-TW" sz="1000" b="1" dirty="0">
                <a:solidFill>
                  <a:schemeClr val="tx1">
                    <a:lumMod val="95000"/>
                    <a:lumOff val="5000"/>
                  </a:schemeClr>
                </a:solidFill>
                <a:latin typeface="+mj-lt"/>
                <a:cs typeface="Times New Roman" pitchFamily="18" charset="0"/>
              </a:rPr>
              <a:t>Cell 1</a:t>
            </a:r>
            <a:endParaRPr lang="zh-TW" altLang="en-US" sz="1000" b="1" dirty="0">
              <a:solidFill>
                <a:schemeClr val="tx1">
                  <a:lumMod val="95000"/>
                  <a:lumOff val="5000"/>
                </a:schemeClr>
              </a:solidFill>
              <a:latin typeface="+mj-lt"/>
              <a:cs typeface="Times New Roman" pitchFamily="18" charset="0"/>
            </a:endParaRPr>
          </a:p>
        </p:txBody>
      </p:sp>
      <p:sp>
        <p:nvSpPr>
          <p:cNvPr id="207" name="文字方塊 46"/>
          <p:cNvSpPr txBox="1"/>
          <p:nvPr/>
        </p:nvSpPr>
        <p:spPr>
          <a:xfrm>
            <a:off x="611560" y="4521636"/>
            <a:ext cx="599270" cy="246221"/>
          </a:xfrm>
          <a:prstGeom prst="rect">
            <a:avLst/>
          </a:prstGeom>
          <a:noFill/>
        </p:spPr>
        <p:txBody>
          <a:bodyPr wrap="square" rtlCol="0">
            <a:spAutoFit/>
          </a:bodyPr>
          <a:lstStyle/>
          <a:p>
            <a:r>
              <a:rPr lang="en-US" altLang="zh-TW" sz="1000" b="1" dirty="0">
                <a:solidFill>
                  <a:schemeClr val="tx1">
                    <a:lumMod val="95000"/>
                    <a:lumOff val="5000"/>
                  </a:schemeClr>
                </a:solidFill>
                <a:latin typeface="+mj-lt"/>
                <a:cs typeface="Times New Roman" pitchFamily="18" charset="0"/>
              </a:rPr>
              <a:t>Cell 2</a:t>
            </a:r>
            <a:endParaRPr lang="zh-TW" altLang="en-US" sz="1000" b="1" dirty="0">
              <a:solidFill>
                <a:schemeClr val="tx1">
                  <a:lumMod val="95000"/>
                  <a:lumOff val="5000"/>
                </a:schemeClr>
              </a:solidFill>
              <a:latin typeface="+mj-lt"/>
              <a:cs typeface="Times New Roman" pitchFamily="18" charset="0"/>
            </a:endParaRPr>
          </a:p>
        </p:txBody>
      </p:sp>
      <p:sp>
        <p:nvSpPr>
          <p:cNvPr id="208" name="文字方塊 46"/>
          <p:cNvSpPr txBox="1"/>
          <p:nvPr/>
        </p:nvSpPr>
        <p:spPr>
          <a:xfrm>
            <a:off x="1962186" y="3697782"/>
            <a:ext cx="599270" cy="246221"/>
          </a:xfrm>
          <a:prstGeom prst="rect">
            <a:avLst/>
          </a:prstGeom>
          <a:noFill/>
        </p:spPr>
        <p:txBody>
          <a:bodyPr wrap="square" rtlCol="0">
            <a:spAutoFit/>
          </a:bodyPr>
          <a:lstStyle/>
          <a:p>
            <a:r>
              <a:rPr lang="en-US" altLang="zh-TW" sz="1000" b="1" dirty="0">
                <a:solidFill>
                  <a:schemeClr val="tx1">
                    <a:lumMod val="95000"/>
                    <a:lumOff val="5000"/>
                  </a:schemeClr>
                </a:solidFill>
                <a:latin typeface="+mj-lt"/>
                <a:cs typeface="Times New Roman" pitchFamily="18" charset="0"/>
              </a:rPr>
              <a:t>Cell 3</a:t>
            </a:r>
            <a:endParaRPr lang="zh-TW" altLang="en-US" sz="1000" b="1" dirty="0">
              <a:solidFill>
                <a:schemeClr val="tx1">
                  <a:lumMod val="95000"/>
                  <a:lumOff val="5000"/>
                </a:schemeClr>
              </a:solidFill>
              <a:latin typeface="+mj-lt"/>
              <a:cs typeface="Times New Roman" pitchFamily="18" charset="0"/>
            </a:endParaRPr>
          </a:p>
        </p:txBody>
      </p:sp>
      <p:sp>
        <p:nvSpPr>
          <p:cNvPr id="209" name="文字方塊 46"/>
          <p:cNvSpPr txBox="1"/>
          <p:nvPr/>
        </p:nvSpPr>
        <p:spPr>
          <a:xfrm>
            <a:off x="4790041" y="3442495"/>
            <a:ext cx="599270" cy="246221"/>
          </a:xfrm>
          <a:prstGeom prst="rect">
            <a:avLst/>
          </a:prstGeom>
          <a:noFill/>
        </p:spPr>
        <p:txBody>
          <a:bodyPr wrap="square" rtlCol="0">
            <a:spAutoFit/>
          </a:bodyPr>
          <a:lstStyle/>
          <a:p>
            <a:r>
              <a:rPr lang="en-US" altLang="zh-TW" sz="1000" b="1" dirty="0">
                <a:solidFill>
                  <a:schemeClr val="tx1">
                    <a:lumMod val="95000"/>
                    <a:lumOff val="5000"/>
                  </a:schemeClr>
                </a:solidFill>
                <a:latin typeface="+mj-lt"/>
                <a:cs typeface="Times New Roman" pitchFamily="18" charset="0"/>
              </a:rPr>
              <a:t>Cell 1</a:t>
            </a:r>
            <a:endParaRPr lang="zh-TW" altLang="en-US" sz="1000" b="1" dirty="0">
              <a:solidFill>
                <a:schemeClr val="tx1">
                  <a:lumMod val="95000"/>
                  <a:lumOff val="5000"/>
                </a:schemeClr>
              </a:solidFill>
              <a:latin typeface="+mj-lt"/>
              <a:cs typeface="Times New Roman" pitchFamily="18" charset="0"/>
            </a:endParaRPr>
          </a:p>
        </p:txBody>
      </p:sp>
      <p:sp>
        <p:nvSpPr>
          <p:cNvPr id="210" name="文字方塊 46"/>
          <p:cNvSpPr txBox="1"/>
          <p:nvPr/>
        </p:nvSpPr>
        <p:spPr>
          <a:xfrm>
            <a:off x="4782344" y="4535131"/>
            <a:ext cx="599270" cy="246221"/>
          </a:xfrm>
          <a:prstGeom prst="rect">
            <a:avLst/>
          </a:prstGeom>
          <a:noFill/>
        </p:spPr>
        <p:txBody>
          <a:bodyPr wrap="square" rtlCol="0">
            <a:spAutoFit/>
          </a:bodyPr>
          <a:lstStyle/>
          <a:p>
            <a:r>
              <a:rPr lang="en-US" altLang="zh-TW" sz="1000" b="1" dirty="0">
                <a:solidFill>
                  <a:schemeClr val="tx1">
                    <a:lumMod val="95000"/>
                    <a:lumOff val="5000"/>
                  </a:schemeClr>
                </a:solidFill>
                <a:latin typeface="+mj-lt"/>
                <a:cs typeface="Times New Roman" pitchFamily="18" charset="0"/>
              </a:rPr>
              <a:t>Cell 2</a:t>
            </a:r>
            <a:endParaRPr lang="zh-TW" altLang="en-US" sz="1000" b="1" dirty="0">
              <a:solidFill>
                <a:schemeClr val="tx1">
                  <a:lumMod val="95000"/>
                  <a:lumOff val="5000"/>
                </a:schemeClr>
              </a:solidFill>
              <a:latin typeface="+mj-lt"/>
              <a:cs typeface="Times New Roman" pitchFamily="18" charset="0"/>
            </a:endParaRPr>
          </a:p>
        </p:txBody>
      </p:sp>
      <p:sp>
        <p:nvSpPr>
          <p:cNvPr id="211" name="文字方塊 46"/>
          <p:cNvSpPr txBox="1"/>
          <p:nvPr/>
        </p:nvSpPr>
        <p:spPr>
          <a:xfrm>
            <a:off x="6132970" y="3711277"/>
            <a:ext cx="599270" cy="246221"/>
          </a:xfrm>
          <a:prstGeom prst="rect">
            <a:avLst/>
          </a:prstGeom>
          <a:noFill/>
        </p:spPr>
        <p:txBody>
          <a:bodyPr wrap="square" rtlCol="0">
            <a:spAutoFit/>
          </a:bodyPr>
          <a:lstStyle/>
          <a:p>
            <a:r>
              <a:rPr lang="en-US" altLang="zh-TW" sz="1000" b="1" dirty="0">
                <a:solidFill>
                  <a:schemeClr val="tx1">
                    <a:lumMod val="95000"/>
                    <a:lumOff val="5000"/>
                  </a:schemeClr>
                </a:solidFill>
                <a:latin typeface="+mj-lt"/>
                <a:cs typeface="Times New Roman" pitchFamily="18" charset="0"/>
              </a:rPr>
              <a:t>Cell 3</a:t>
            </a:r>
            <a:endParaRPr lang="zh-TW" altLang="en-US" sz="1000" b="1" dirty="0">
              <a:solidFill>
                <a:schemeClr val="tx1">
                  <a:lumMod val="95000"/>
                  <a:lumOff val="5000"/>
                </a:schemeClr>
              </a:solidFill>
              <a:latin typeface="+mj-lt"/>
              <a:cs typeface="Times New Roman" pitchFamily="18" charset="0"/>
            </a:endParaRPr>
          </a:p>
        </p:txBody>
      </p:sp>
      <p:sp>
        <p:nvSpPr>
          <p:cNvPr id="212" name="文字方塊 46"/>
          <p:cNvSpPr txBox="1"/>
          <p:nvPr/>
        </p:nvSpPr>
        <p:spPr>
          <a:xfrm>
            <a:off x="7094297" y="3356992"/>
            <a:ext cx="599270" cy="246221"/>
          </a:xfrm>
          <a:prstGeom prst="rect">
            <a:avLst/>
          </a:prstGeom>
          <a:noFill/>
        </p:spPr>
        <p:txBody>
          <a:bodyPr wrap="square" rtlCol="0">
            <a:spAutoFit/>
          </a:bodyPr>
          <a:lstStyle/>
          <a:p>
            <a:r>
              <a:rPr lang="en-US" altLang="zh-TW" sz="1000" b="1" dirty="0">
                <a:solidFill>
                  <a:schemeClr val="tx1">
                    <a:lumMod val="95000"/>
                    <a:lumOff val="5000"/>
                  </a:schemeClr>
                </a:solidFill>
                <a:latin typeface="+mj-lt"/>
                <a:cs typeface="Times New Roman" pitchFamily="18" charset="0"/>
              </a:rPr>
              <a:t>Cell 1</a:t>
            </a:r>
            <a:endParaRPr lang="zh-TW" altLang="en-US" sz="1000" b="1" dirty="0">
              <a:solidFill>
                <a:schemeClr val="tx1">
                  <a:lumMod val="95000"/>
                  <a:lumOff val="5000"/>
                </a:schemeClr>
              </a:solidFill>
              <a:latin typeface="+mj-lt"/>
              <a:cs typeface="Times New Roman" pitchFamily="18" charset="0"/>
            </a:endParaRPr>
          </a:p>
        </p:txBody>
      </p:sp>
      <p:sp>
        <p:nvSpPr>
          <p:cNvPr id="213" name="文字方塊 46"/>
          <p:cNvSpPr txBox="1"/>
          <p:nvPr/>
        </p:nvSpPr>
        <p:spPr>
          <a:xfrm>
            <a:off x="7086600" y="4449628"/>
            <a:ext cx="599270" cy="246221"/>
          </a:xfrm>
          <a:prstGeom prst="rect">
            <a:avLst/>
          </a:prstGeom>
          <a:noFill/>
        </p:spPr>
        <p:txBody>
          <a:bodyPr wrap="square" rtlCol="0">
            <a:spAutoFit/>
          </a:bodyPr>
          <a:lstStyle/>
          <a:p>
            <a:r>
              <a:rPr lang="en-US" altLang="zh-TW" sz="1000" b="1" dirty="0">
                <a:solidFill>
                  <a:schemeClr val="tx1">
                    <a:lumMod val="95000"/>
                    <a:lumOff val="5000"/>
                  </a:schemeClr>
                </a:solidFill>
                <a:latin typeface="+mj-lt"/>
                <a:cs typeface="Times New Roman" pitchFamily="18" charset="0"/>
              </a:rPr>
              <a:t>Cell 2</a:t>
            </a:r>
            <a:endParaRPr lang="zh-TW" altLang="en-US" sz="1000" b="1" dirty="0">
              <a:solidFill>
                <a:schemeClr val="tx1">
                  <a:lumMod val="95000"/>
                  <a:lumOff val="5000"/>
                </a:schemeClr>
              </a:solidFill>
              <a:latin typeface="+mj-lt"/>
              <a:cs typeface="Times New Roman" pitchFamily="18" charset="0"/>
            </a:endParaRPr>
          </a:p>
        </p:txBody>
      </p:sp>
      <p:sp>
        <p:nvSpPr>
          <p:cNvPr id="214" name="文字方塊 46"/>
          <p:cNvSpPr txBox="1"/>
          <p:nvPr/>
        </p:nvSpPr>
        <p:spPr>
          <a:xfrm>
            <a:off x="8437226" y="3625774"/>
            <a:ext cx="599270" cy="246221"/>
          </a:xfrm>
          <a:prstGeom prst="rect">
            <a:avLst/>
          </a:prstGeom>
          <a:noFill/>
        </p:spPr>
        <p:txBody>
          <a:bodyPr wrap="square" rtlCol="0">
            <a:spAutoFit/>
          </a:bodyPr>
          <a:lstStyle/>
          <a:p>
            <a:r>
              <a:rPr lang="en-US" altLang="zh-TW" sz="1000" b="1" dirty="0">
                <a:solidFill>
                  <a:schemeClr val="tx1">
                    <a:lumMod val="95000"/>
                    <a:lumOff val="5000"/>
                  </a:schemeClr>
                </a:solidFill>
                <a:latin typeface="+mj-lt"/>
                <a:cs typeface="Times New Roman" pitchFamily="18" charset="0"/>
              </a:rPr>
              <a:t>Cell 3</a:t>
            </a:r>
            <a:endParaRPr lang="zh-TW" altLang="en-US" sz="1000" b="1" dirty="0">
              <a:solidFill>
                <a:schemeClr val="tx1">
                  <a:lumMod val="95000"/>
                  <a:lumOff val="5000"/>
                </a:schemeClr>
              </a:solidFill>
              <a:latin typeface="+mj-lt"/>
              <a:cs typeface="Times New Roman" pitchFamily="18" charset="0"/>
            </a:endParaRPr>
          </a:p>
        </p:txBody>
      </p:sp>
      <p:sp>
        <p:nvSpPr>
          <p:cNvPr id="215" name="Flowchart: Process 214"/>
          <p:cNvSpPr/>
          <p:nvPr/>
        </p:nvSpPr>
        <p:spPr>
          <a:xfrm>
            <a:off x="7478072" y="5417808"/>
            <a:ext cx="837804" cy="179266"/>
          </a:xfrm>
          <a:prstGeom prst="flowChartProcess">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b="1" dirty="0">
                <a:solidFill>
                  <a:schemeClr val="tx1"/>
                </a:solidFill>
              </a:rPr>
              <a:t>Service 1</a:t>
            </a:r>
            <a:endParaRPr lang="zh-TW" altLang="en-US" sz="1100" b="1" dirty="0">
              <a:solidFill>
                <a:schemeClr val="tx1"/>
              </a:solidFill>
            </a:endParaRPr>
          </a:p>
        </p:txBody>
      </p:sp>
      <p:sp>
        <p:nvSpPr>
          <p:cNvPr id="216" name="Flowchart: Process 215"/>
          <p:cNvSpPr/>
          <p:nvPr/>
        </p:nvSpPr>
        <p:spPr>
          <a:xfrm>
            <a:off x="7485917" y="5645848"/>
            <a:ext cx="837804" cy="155934"/>
          </a:xfrm>
          <a:prstGeom prst="flowChartProcess">
            <a:avLst/>
          </a:prstGeom>
          <a:solidFill>
            <a:srgbClr val="99FF99"/>
          </a:solidFill>
          <a:ln>
            <a:solidFill>
              <a:srgbClr val="99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b="1" dirty="0">
                <a:solidFill>
                  <a:schemeClr val="tx1"/>
                </a:solidFill>
              </a:rPr>
              <a:t>Service 2</a:t>
            </a:r>
            <a:endParaRPr lang="zh-TW" altLang="en-US" sz="1100" b="1" dirty="0">
              <a:solidFill>
                <a:schemeClr val="tx1"/>
              </a:solidFill>
            </a:endParaRPr>
          </a:p>
        </p:txBody>
      </p:sp>
      <p:grpSp>
        <p:nvGrpSpPr>
          <p:cNvPr id="217" name="群組 283"/>
          <p:cNvGrpSpPr/>
          <p:nvPr/>
        </p:nvGrpSpPr>
        <p:grpSpPr>
          <a:xfrm>
            <a:off x="621097" y="5357120"/>
            <a:ext cx="1941011" cy="599402"/>
            <a:chOff x="5139459" y="2111075"/>
            <a:chExt cx="3167956" cy="1665353"/>
          </a:xfrm>
        </p:grpSpPr>
        <p:grpSp>
          <p:nvGrpSpPr>
            <p:cNvPr id="218" name="群組 31"/>
            <p:cNvGrpSpPr/>
            <p:nvPr/>
          </p:nvGrpSpPr>
          <p:grpSpPr>
            <a:xfrm>
              <a:off x="5742130" y="2123855"/>
              <a:ext cx="2565285" cy="1533600"/>
              <a:chOff x="5652120" y="3564015"/>
              <a:chExt cx="5400000" cy="1971773"/>
            </a:xfrm>
          </p:grpSpPr>
          <p:cxnSp>
            <p:nvCxnSpPr>
              <p:cNvPr id="226" name="直線接點 294"/>
              <p:cNvCxnSpPr/>
              <p:nvPr/>
            </p:nvCxnSpPr>
            <p:spPr bwMode="auto">
              <a:xfrm flipV="1">
                <a:off x="5652120" y="3564015"/>
                <a:ext cx="0" cy="1971773"/>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27" name="直線單箭頭接點 295"/>
              <p:cNvCxnSpPr/>
              <p:nvPr/>
            </p:nvCxnSpPr>
            <p:spPr bwMode="auto">
              <a:xfrm>
                <a:off x="5652120" y="3564015"/>
                <a:ext cx="5400000"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228" name="直線單箭頭接點 10"/>
              <p:cNvCxnSpPr/>
              <p:nvPr/>
            </p:nvCxnSpPr>
            <p:spPr bwMode="auto">
              <a:xfrm>
                <a:off x="5652120" y="4239090"/>
                <a:ext cx="5400000"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229" name="直線單箭頭接點 297"/>
              <p:cNvCxnSpPr/>
              <p:nvPr/>
            </p:nvCxnSpPr>
            <p:spPr bwMode="auto">
              <a:xfrm>
                <a:off x="5652120" y="5531377"/>
                <a:ext cx="5400000"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230" name="直線單箭頭接點 298"/>
              <p:cNvCxnSpPr/>
              <p:nvPr/>
            </p:nvCxnSpPr>
            <p:spPr bwMode="auto">
              <a:xfrm>
                <a:off x="5652120" y="4894878"/>
                <a:ext cx="5400000"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grpSp>
        <p:sp>
          <p:nvSpPr>
            <p:cNvPr id="219" name="文字方塊 285"/>
            <p:cNvSpPr txBox="1"/>
            <p:nvPr/>
          </p:nvSpPr>
          <p:spPr>
            <a:xfrm>
              <a:off x="5157065" y="2111075"/>
              <a:ext cx="1395154" cy="705469"/>
            </a:xfrm>
            <a:prstGeom prst="rect">
              <a:avLst/>
            </a:prstGeom>
            <a:noFill/>
          </p:spPr>
          <p:txBody>
            <a:bodyPr wrap="square" rtlCol="0">
              <a:spAutoFit/>
            </a:bodyPr>
            <a:lstStyle/>
            <a:p>
              <a:r>
                <a:rPr lang="en-US" altLang="zh-TW" sz="1000" b="1" dirty="0">
                  <a:latin typeface="+mj-lt"/>
                </a:rPr>
                <a:t>Cell</a:t>
              </a:r>
              <a:r>
                <a:rPr lang="en-US" altLang="zh-TW" sz="1000" b="1" baseline="-25000" dirty="0">
                  <a:latin typeface="+mj-lt"/>
                </a:rPr>
                <a:t>1</a:t>
              </a:r>
              <a:endParaRPr lang="zh-TW" altLang="en-US" sz="1000" b="1" dirty="0">
                <a:latin typeface="+mj-lt"/>
              </a:endParaRPr>
            </a:p>
          </p:txBody>
        </p:sp>
        <p:sp>
          <p:nvSpPr>
            <p:cNvPr id="220" name="文字方塊 286"/>
            <p:cNvSpPr txBox="1"/>
            <p:nvPr/>
          </p:nvSpPr>
          <p:spPr>
            <a:xfrm>
              <a:off x="5166324" y="2620295"/>
              <a:ext cx="1395154" cy="641334"/>
            </a:xfrm>
            <a:prstGeom prst="rect">
              <a:avLst/>
            </a:prstGeom>
            <a:noFill/>
          </p:spPr>
          <p:txBody>
            <a:bodyPr wrap="square" rtlCol="0">
              <a:spAutoFit/>
            </a:bodyPr>
            <a:lstStyle/>
            <a:p>
              <a:r>
                <a:rPr lang="en-US" altLang="zh-TW" sz="900" b="1" dirty="0">
                  <a:latin typeface="+mj-lt"/>
                </a:rPr>
                <a:t>Cell</a:t>
              </a:r>
              <a:r>
                <a:rPr lang="en-US" altLang="zh-TW" sz="900" b="1" baseline="-25000" dirty="0">
                  <a:latin typeface="+mj-lt"/>
                </a:rPr>
                <a:t>2</a:t>
              </a:r>
              <a:endParaRPr lang="zh-TW" altLang="en-US" sz="900" b="1" dirty="0">
                <a:latin typeface="+mj-lt"/>
              </a:endParaRPr>
            </a:p>
          </p:txBody>
        </p:sp>
        <p:sp>
          <p:nvSpPr>
            <p:cNvPr id="221" name="文字方塊 287"/>
            <p:cNvSpPr txBox="1"/>
            <p:nvPr/>
          </p:nvSpPr>
          <p:spPr>
            <a:xfrm>
              <a:off x="5139459" y="3135094"/>
              <a:ext cx="765084" cy="641334"/>
            </a:xfrm>
            <a:prstGeom prst="rect">
              <a:avLst/>
            </a:prstGeom>
            <a:noFill/>
          </p:spPr>
          <p:txBody>
            <a:bodyPr wrap="square" rtlCol="0">
              <a:spAutoFit/>
            </a:bodyPr>
            <a:lstStyle/>
            <a:p>
              <a:r>
                <a:rPr lang="en-US" altLang="zh-TW" sz="900" b="1" dirty="0">
                  <a:latin typeface="+mj-lt"/>
                </a:rPr>
                <a:t>Cell</a:t>
              </a:r>
              <a:r>
                <a:rPr lang="en-US" altLang="zh-TW" sz="900" b="1" baseline="-25000" dirty="0">
                  <a:latin typeface="+mj-lt"/>
                </a:rPr>
                <a:t>3</a:t>
              </a:r>
              <a:endParaRPr lang="zh-TW" altLang="en-US" sz="900" b="1" dirty="0">
                <a:latin typeface="+mj-lt"/>
              </a:endParaRPr>
            </a:p>
          </p:txBody>
        </p:sp>
        <p:cxnSp>
          <p:nvCxnSpPr>
            <p:cNvPr id="222" name="直線接點 288"/>
            <p:cNvCxnSpPr/>
            <p:nvPr/>
          </p:nvCxnSpPr>
          <p:spPr bwMode="auto">
            <a:xfrm flipV="1">
              <a:off x="7092280" y="2123855"/>
              <a:ext cx="0" cy="522000"/>
            </a:xfrm>
            <a:prstGeom prst="line">
              <a:avLst/>
            </a:prstGeom>
            <a:solidFill>
              <a:schemeClr val="accent1"/>
            </a:solidFill>
            <a:ln w="19050" cap="flat" cmpd="sng" algn="ctr">
              <a:solidFill>
                <a:schemeClr val="tx1"/>
              </a:solidFill>
              <a:prstDash val="solid"/>
              <a:round/>
              <a:headEnd type="none" w="med" len="med"/>
              <a:tailEnd type="none" w="med" len="med"/>
            </a:ln>
            <a:effectLst/>
          </p:spPr>
        </p:cxnSp>
        <p:cxnSp>
          <p:nvCxnSpPr>
            <p:cNvPr id="223" name="直線接點 289"/>
            <p:cNvCxnSpPr/>
            <p:nvPr/>
          </p:nvCxnSpPr>
          <p:spPr bwMode="auto">
            <a:xfrm flipV="1">
              <a:off x="7362310" y="2640570"/>
              <a:ext cx="0" cy="518400"/>
            </a:xfrm>
            <a:prstGeom prst="line">
              <a:avLst/>
            </a:prstGeom>
            <a:solidFill>
              <a:schemeClr val="accent1"/>
            </a:solidFill>
            <a:ln w="19050" cap="flat" cmpd="sng" algn="ctr">
              <a:solidFill>
                <a:schemeClr val="tx1"/>
              </a:solidFill>
              <a:prstDash val="solid"/>
              <a:round/>
              <a:headEnd type="none" w="med" len="med"/>
              <a:tailEnd type="none" w="med" len="med"/>
            </a:ln>
            <a:effectLst/>
          </p:spPr>
        </p:cxnSp>
        <p:sp>
          <p:nvSpPr>
            <p:cNvPr id="224" name="矩形 291"/>
            <p:cNvSpPr/>
            <p:nvPr/>
          </p:nvSpPr>
          <p:spPr bwMode="auto">
            <a:xfrm>
              <a:off x="5742130" y="2123854"/>
              <a:ext cx="1350150" cy="514800"/>
            </a:xfrm>
            <a:prstGeom prst="rect">
              <a:avLst/>
            </a:prstGeom>
            <a:solidFill>
              <a:srgbClr val="FFFF99"/>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000" b="1" i="0" u="none" strike="noStrike" cap="none" normalizeH="0" baseline="0" dirty="0">
                  <a:ln>
                    <a:noFill/>
                  </a:ln>
                  <a:solidFill>
                    <a:schemeClr val="tx1"/>
                  </a:solidFill>
                  <a:effectLst/>
                  <a:latin typeface="+mj-lt"/>
                  <a:ea typeface="新細明體" pitchFamily="18" charset="-120"/>
                  <a:cs typeface="Times New Roman" pitchFamily="18" charset="0"/>
                </a:rPr>
                <a:t>Service 1</a:t>
              </a:r>
              <a:r>
                <a:rPr kumimoji="1" lang="en-US" altLang="zh-TW" sz="1000" b="1" baseline="-25000" dirty="0">
                  <a:latin typeface="+mj-lt"/>
                  <a:ea typeface="新細明體" pitchFamily="18" charset="-120"/>
                  <a:cs typeface="Times New Roman" pitchFamily="18" charset="0"/>
                </a:rPr>
                <a:t> </a:t>
              </a:r>
              <a:endParaRPr kumimoji="1" lang="zh-TW" altLang="en-US" sz="1000" b="1" i="0" u="none" strike="noStrike" cap="none" normalizeH="0" baseline="-25000" dirty="0">
                <a:ln>
                  <a:noFill/>
                </a:ln>
                <a:solidFill>
                  <a:schemeClr val="tx1"/>
                </a:solidFill>
                <a:effectLst/>
                <a:latin typeface="+mj-lt"/>
                <a:ea typeface="新細明體" pitchFamily="18" charset="-120"/>
                <a:cs typeface="Times New Roman" pitchFamily="18" charset="0"/>
              </a:endParaRPr>
            </a:p>
          </p:txBody>
        </p:sp>
        <p:sp>
          <p:nvSpPr>
            <p:cNvPr id="225" name="矩形 292"/>
            <p:cNvSpPr/>
            <p:nvPr/>
          </p:nvSpPr>
          <p:spPr bwMode="auto">
            <a:xfrm>
              <a:off x="5742130" y="2644170"/>
              <a:ext cx="1620180" cy="514800"/>
            </a:xfrm>
            <a:prstGeom prst="rect">
              <a:avLst/>
            </a:prstGeom>
            <a:solidFill>
              <a:srgbClr val="99FF99"/>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1000" b="1" dirty="0">
                  <a:latin typeface="+mj-lt"/>
                  <a:ea typeface="新細明體" pitchFamily="18" charset="-120"/>
                  <a:cs typeface="Times New Roman" pitchFamily="18" charset="0"/>
                </a:rPr>
                <a:t>Service 2</a:t>
              </a:r>
              <a:endParaRPr kumimoji="1" lang="zh-TW" altLang="en-US" sz="1000" b="1" i="0" u="none" strike="noStrike" cap="none" normalizeH="0" baseline="-25000" dirty="0">
                <a:ln>
                  <a:noFill/>
                </a:ln>
                <a:solidFill>
                  <a:schemeClr val="tx1"/>
                </a:solidFill>
                <a:effectLst/>
                <a:latin typeface="+mj-lt"/>
                <a:ea typeface="新細明體" pitchFamily="18" charset="-120"/>
                <a:cs typeface="Times New Roman" pitchFamily="18" charset="0"/>
              </a:endParaRPr>
            </a:p>
          </p:txBody>
        </p:sp>
      </p:grpSp>
      <p:sp>
        <p:nvSpPr>
          <p:cNvPr id="231" name="矩形 67"/>
          <p:cNvSpPr/>
          <p:nvPr/>
        </p:nvSpPr>
        <p:spPr>
          <a:xfrm>
            <a:off x="888463" y="5057029"/>
            <a:ext cx="1820834" cy="215444"/>
          </a:xfrm>
          <a:prstGeom prst="rect">
            <a:avLst/>
          </a:prstGeom>
        </p:spPr>
        <p:txBody>
          <a:bodyPr wrap="square">
            <a:spAutoFit/>
          </a:bodyPr>
          <a:lstStyle/>
          <a:p>
            <a:r>
              <a:rPr lang="en-US" altLang="zh-TW" sz="800" dirty="0">
                <a:latin typeface="Bookman Old Style" panose="02050604050505020204" pitchFamily="18" charset="0"/>
              </a:rPr>
              <a:t>required</a:t>
            </a:r>
            <a:r>
              <a:rPr lang="zh-TW" altLang="en-US" sz="800" dirty="0">
                <a:latin typeface="Bookman Old Style" panose="02050604050505020204" pitchFamily="18" charset="0"/>
              </a:rPr>
              <a:t> </a:t>
            </a:r>
            <a:r>
              <a:rPr lang="en-US" altLang="zh-TW" sz="800" dirty="0">
                <a:latin typeface="Bookman Old Style" panose="02050604050505020204" pitchFamily="18" charset="0"/>
              </a:rPr>
              <a:t>subframes</a:t>
            </a:r>
            <a:endParaRPr lang="zh-TW" altLang="en-US" sz="800" dirty="0">
              <a:latin typeface="Bookman Old Style" panose="02050604050505020204" pitchFamily="18" charset="0"/>
            </a:endParaRPr>
          </a:p>
        </p:txBody>
      </p:sp>
      <p:cxnSp>
        <p:nvCxnSpPr>
          <p:cNvPr id="232" name="直線單箭頭接點 81"/>
          <p:cNvCxnSpPr/>
          <p:nvPr/>
        </p:nvCxnSpPr>
        <p:spPr bwMode="auto">
          <a:xfrm>
            <a:off x="996903" y="5301208"/>
            <a:ext cx="840571" cy="0"/>
          </a:xfrm>
          <a:prstGeom prst="straightConnector1">
            <a:avLst/>
          </a:prstGeom>
          <a:solidFill>
            <a:schemeClr val="accent1"/>
          </a:solidFill>
          <a:ln w="15875" cap="flat" cmpd="sng" algn="ctr">
            <a:solidFill>
              <a:srgbClr val="FF0000"/>
            </a:solidFill>
            <a:prstDash val="sysDash"/>
            <a:round/>
            <a:headEnd type="arrow"/>
            <a:tailEnd type="arrow"/>
          </a:ln>
          <a:effectLst/>
        </p:spPr>
      </p:cxnSp>
      <p:grpSp>
        <p:nvGrpSpPr>
          <p:cNvPr id="233" name="Group 232"/>
          <p:cNvGrpSpPr/>
          <p:nvPr/>
        </p:nvGrpSpPr>
        <p:grpSpPr>
          <a:xfrm>
            <a:off x="4591558" y="4904215"/>
            <a:ext cx="2356706" cy="1048211"/>
            <a:chOff x="2411760" y="3780048"/>
            <a:chExt cx="3150350" cy="2362191"/>
          </a:xfrm>
        </p:grpSpPr>
        <p:cxnSp>
          <p:nvCxnSpPr>
            <p:cNvPr id="234" name="直線單箭頭接點 315"/>
            <p:cNvCxnSpPr/>
            <p:nvPr/>
          </p:nvCxnSpPr>
          <p:spPr bwMode="auto">
            <a:xfrm>
              <a:off x="2996825" y="4510047"/>
              <a:ext cx="2565285"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235" name="直線單箭頭接點 316"/>
            <p:cNvCxnSpPr/>
            <p:nvPr/>
          </p:nvCxnSpPr>
          <p:spPr bwMode="auto">
            <a:xfrm>
              <a:off x="2996825" y="5035105"/>
              <a:ext cx="2565285"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236" name="直線單箭頭接點 317"/>
            <p:cNvCxnSpPr/>
            <p:nvPr/>
          </p:nvCxnSpPr>
          <p:spPr bwMode="auto">
            <a:xfrm>
              <a:off x="2996825" y="6040216"/>
              <a:ext cx="2565285"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237" name="直線單箭頭接點 318"/>
            <p:cNvCxnSpPr/>
            <p:nvPr/>
          </p:nvCxnSpPr>
          <p:spPr bwMode="auto">
            <a:xfrm>
              <a:off x="2996825" y="5545162"/>
              <a:ext cx="2565285" cy="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238" name="文字方塊 308"/>
            <p:cNvSpPr txBox="1"/>
            <p:nvPr/>
          </p:nvSpPr>
          <p:spPr>
            <a:xfrm>
              <a:off x="2411760" y="4472673"/>
              <a:ext cx="1395155" cy="589550"/>
            </a:xfrm>
            <a:prstGeom prst="rect">
              <a:avLst/>
            </a:prstGeom>
            <a:noFill/>
          </p:spPr>
          <p:txBody>
            <a:bodyPr wrap="square" rtlCol="0">
              <a:spAutoFit/>
            </a:bodyPr>
            <a:lstStyle/>
            <a:p>
              <a:r>
                <a:rPr lang="en-US" altLang="zh-TW" sz="1050" b="1" dirty="0">
                  <a:latin typeface="+mj-lt"/>
                </a:rPr>
                <a:t>Cell</a:t>
              </a:r>
              <a:r>
                <a:rPr lang="en-US" altLang="zh-TW" sz="1050" b="1" baseline="-25000" dirty="0">
                  <a:latin typeface="+mj-lt"/>
                </a:rPr>
                <a:t>1</a:t>
              </a:r>
              <a:endParaRPr lang="zh-TW" altLang="en-US" sz="1050" b="1" dirty="0">
                <a:latin typeface="+mj-lt"/>
              </a:endParaRPr>
            </a:p>
          </p:txBody>
        </p:sp>
        <p:sp>
          <p:nvSpPr>
            <p:cNvPr id="239" name="文字方塊 309"/>
            <p:cNvSpPr txBox="1"/>
            <p:nvPr/>
          </p:nvSpPr>
          <p:spPr>
            <a:xfrm>
              <a:off x="2437852" y="5012681"/>
              <a:ext cx="1395155" cy="589550"/>
            </a:xfrm>
            <a:prstGeom prst="rect">
              <a:avLst/>
            </a:prstGeom>
            <a:noFill/>
          </p:spPr>
          <p:txBody>
            <a:bodyPr wrap="square" rtlCol="0">
              <a:spAutoFit/>
            </a:bodyPr>
            <a:lstStyle/>
            <a:p>
              <a:r>
                <a:rPr lang="en-US" altLang="zh-TW" sz="1100" b="1" dirty="0">
                  <a:latin typeface="+mj-lt"/>
                </a:rPr>
                <a:t>Cell</a:t>
              </a:r>
              <a:r>
                <a:rPr lang="en-US" altLang="zh-TW" sz="1100" b="1" baseline="-25000" dirty="0">
                  <a:latin typeface="+mj-lt"/>
                </a:rPr>
                <a:t>2</a:t>
              </a:r>
              <a:endParaRPr lang="zh-TW" altLang="en-US" sz="1100" b="1" dirty="0">
                <a:latin typeface="+mj-lt"/>
              </a:endParaRPr>
            </a:p>
          </p:txBody>
        </p:sp>
        <p:sp>
          <p:nvSpPr>
            <p:cNvPr id="240" name="文字方塊 310"/>
            <p:cNvSpPr txBox="1"/>
            <p:nvPr/>
          </p:nvSpPr>
          <p:spPr>
            <a:xfrm>
              <a:off x="2411760" y="5552689"/>
              <a:ext cx="765084" cy="589550"/>
            </a:xfrm>
            <a:prstGeom prst="rect">
              <a:avLst/>
            </a:prstGeom>
            <a:noFill/>
          </p:spPr>
          <p:txBody>
            <a:bodyPr wrap="square" rtlCol="0">
              <a:spAutoFit/>
            </a:bodyPr>
            <a:lstStyle/>
            <a:p>
              <a:r>
                <a:rPr lang="en-US" altLang="zh-TW" sz="1050" b="1" dirty="0">
                  <a:latin typeface="+mj-lt"/>
                </a:rPr>
                <a:t>Cell</a:t>
              </a:r>
              <a:r>
                <a:rPr lang="en-US" altLang="zh-TW" sz="1050" b="1" baseline="-25000" dirty="0">
                  <a:latin typeface="+mj-lt"/>
                </a:rPr>
                <a:t>3</a:t>
              </a:r>
              <a:endParaRPr lang="zh-TW" altLang="en-US" sz="1050" b="1" dirty="0">
                <a:latin typeface="+mj-lt"/>
              </a:endParaRPr>
            </a:p>
          </p:txBody>
        </p:sp>
        <p:sp>
          <p:nvSpPr>
            <p:cNvPr id="241" name="矩形 301"/>
            <p:cNvSpPr/>
            <p:nvPr/>
          </p:nvSpPr>
          <p:spPr bwMode="auto">
            <a:xfrm>
              <a:off x="2996997" y="4511653"/>
              <a:ext cx="557887" cy="514800"/>
            </a:xfrm>
            <a:prstGeom prst="rect">
              <a:avLst/>
            </a:prstGeom>
            <a:solidFill>
              <a:srgbClr val="FFFF99"/>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700" b="1" dirty="0">
                  <a:latin typeface="+mj-lt"/>
                  <a:ea typeface="新細明體" pitchFamily="18" charset="-120"/>
                  <a:cs typeface="Times New Roman" pitchFamily="18" charset="0"/>
                </a:rPr>
                <a:t>Service 1</a:t>
              </a:r>
              <a:endParaRPr kumimoji="1" lang="zh-TW" altLang="en-US" sz="700" b="1" i="0" u="none" strike="noStrike" cap="none" normalizeH="0" baseline="-25000" dirty="0">
                <a:ln>
                  <a:noFill/>
                </a:ln>
                <a:solidFill>
                  <a:schemeClr val="tx1"/>
                </a:solidFill>
                <a:effectLst/>
                <a:latin typeface="+mj-lt"/>
                <a:ea typeface="新細明體" pitchFamily="18" charset="-120"/>
                <a:cs typeface="Times New Roman" pitchFamily="18" charset="0"/>
              </a:endParaRPr>
            </a:p>
          </p:txBody>
        </p:sp>
        <p:sp>
          <p:nvSpPr>
            <p:cNvPr id="242" name="矩形 302"/>
            <p:cNvSpPr/>
            <p:nvPr/>
          </p:nvSpPr>
          <p:spPr bwMode="auto">
            <a:xfrm>
              <a:off x="2996999" y="5024846"/>
              <a:ext cx="557887" cy="514800"/>
            </a:xfrm>
            <a:prstGeom prst="rect">
              <a:avLst/>
            </a:prstGeom>
            <a:solidFill>
              <a:srgbClr val="FFFF99"/>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a:noFill/>
                </a:ln>
                <a:solidFill>
                  <a:schemeClr val="tx1"/>
                </a:solidFill>
                <a:effectLst/>
                <a:latin typeface="+mj-lt"/>
                <a:ea typeface="新細明體" pitchFamily="18" charset="-120"/>
                <a:cs typeface="Times New Roman" pitchFamily="18" charset="0"/>
              </a:endParaRPr>
            </a:p>
          </p:txBody>
        </p:sp>
        <p:sp>
          <p:nvSpPr>
            <p:cNvPr id="243" name="矩形 303"/>
            <p:cNvSpPr/>
            <p:nvPr/>
          </p:nvSpPr>
          <p:spPr bwMode="auto">
            <a:xfrm>
              <a:off x="2997026" y="5548593"/>
              <a:ext cx="557864" cy="489599"/>
            </a:xfrm>
            <a:prstGeom prst="rect">
              <a:avLst/>
            </a:prstGeom>
            <a:solidFill>
              <a:srgbClr val="FFFF99"/>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12700">
                  <a:solidFill>
                    <a:schemeClr val="tx1"/>
                  </a:solidFill>
                </a:ln>
                <a:solidFill>
                  <a:schemeClr val="tx1"/>
                </a:solidFill>
                <a:effectLst/>
                <a:latin typeface="+mj-lt"/>
                <a:ea typeface="新細明體" pitchFamily="18" charset="-120"/>
                <a:cs typeface="Times New Roman" pitchFamily="18" charset="0"/>
              </a:endParaRPr>
            </a:p>
          </p:txBody>
        </p:sp>
        <p:sp>
          <p:nvSpPr>
            <p:cNvPr id="244" name="矩形 304"/>
            <p:cNvSpPr/>
            <p:nvPr/>
          </p:nvSpPr>
          <p:spPr bwMode="auto">
            <a:xfrm>
              <a:off x="3495575" y="4511069"/>
              <a:ext cx="734387" cy="514800"/>
            </a:xfrm>
            <a:prstGeom prst="rect">
              <a:avLst/>
            </a:prstGeom>
            <a:solidFill>
              <a:srgbClr val="99FF99"/>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zh-TW" sz="700" b="1" dirty="0">
                  <a:latin typeface="+mj-lt"/>
                  <a:ea typeface="新細明體" pitchFamily="18" charset="-120"/>
                  <a:cs typeface="Times New Roman" pitchFamily="18" charset="0"/>
                </a:rPr>
                <a:t>Service 2</a:t>
              </a:r>
              <a:endParaRPr kumimoji="1" lang="zh-TW" altLang="en-US" sz="700" b="1" i="0" u="none" strike="noStrike" cap="none" normalizeH="0" baseline="-25000" dirty="0">
                <a:ln>
                  <a:noFill/>
                </a:ln>
                <a:solidFill>
                  <a:schemeClr val="tx1"/>
                </a:solidFill>
                <a:effectLst/>
                <a:latin typeface="+mj-lt"/>
                <a:ea typeface="新細明體" pitchFamily="18" charset="-120"/>
                <a:cs typeface="Times New Roman" pitchFamily="18" charset="0"/>
              </a:endParaRPr>
            </a:p>
          </p:txBody>
        </p:sp>
        <p:sp>
          <p:nvSpPr>
            <p:cNvPr id="245" name="矩形 305"/>
            <p:cNvSpPr/>
            <p:nvPr/>
          </p:nvSpPr>
          <p:spPr bwMode="auto">
            <a:xfrm>
              <a:off x="3495574" y="5034082"/>
              <a:ext cx="734388" cy="514800"/>
            </a:xfrm>
            <a:prstGeom prst="rect">
              <a:avLst/>
            </a:prstGeom>
            <a:solidFill>
              <a:srgbClr val="99FF99"/>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a:noFill/>
                </a:ln>
                <a:solidFill>
                  <a:schemeClr val="tx1"/>
                </a:solidFill>
                <a:effectLst/>
                <a:latin typeface="+mj-lt"/>
                <a:ea typeface="新細明體" pitchFamily="18" charset="-120"/>
                <a:cs typeface="Times New Roman" pitchFamily="18" charset="0"/>
              </a:endParaRPr>
            </a:p>
          </p:txBody>
        </p:sp>
        <p:sp>
          <p:nvSpPr>
            <p:cNvPr id="246" name="矩形 306"/>
            <p:cNvSpPr/>
            <p:nvPr/>
          </p:nvSpPr>
          <p:spPr bwMode="auto">
            <a:xfrm>
              <a:off x="3495575" y="5545162"/>
              <a:ext cx="734387" cy="489599"/>
            </a:xfrm>
            <a:prstGeom prst="rect">
              <a:avLst/>
            </a:prstGeom>
            <a:solidFill>
              <a:srgbClr val="99FF99"/>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12700">
                  <a:solidFill>
                    <a:schemeClr val="tx1"/>
                  </a:solidFill>
                </a:ln>
                <a:solidFill>
                  <a:schemeClr val="tx1"/>
                </a:solidFill>
                <a:effectLst/>
                <a:latin typeface="+mj-lt"/>
                <a:ea typeface="新細明體" pitchFamily="18" charset="-120"/>
                <a:cs typeface="Times New Roman" pitchFamily="18" charset="0"/>
              </a:endParaRPr>
            </a:p>
          </p:txBody>
        </p:sp>
        <p:sp>
          <p:nvSpPr>
            <p:cNvPr id="247" name="矩形 69"/>
            <p:cNvSpPr/>
            <p:nvPr/>
          </p:nvSpPr>
          <p:spPr>
            <a:xfrm>
              <a:off x="2780453" y="3780048"/>
              <a:ext cx="1553981" cy="485513"/>
            </a:xfrm>
            <a:prstGeom prst="rect">
              <a:avLst/>
            </a:prstGeom>
          </p:spPr>
          <p:txBody>
            <a:bodyPr wrap="none">
              <a:spAutoFit/>
            </a:bodyPr>
            <a:lstStyle/>
            <a:p>
              <a:r>
                <a:rPr lang="en-US" altLang="zh-TW" sz="800" dirty="0">
                  <a:latin typeface="Bookman Old Style" panose="02050604050505020204" pitchFamily="18" charset="0"/>
                </a:rPr>
                <a:t>required</a:t>
              </a:r>
              <a:r>
                <a:rPr lang="zh-TW" altLang="en-US" sz="800" dirty="0">
                  <a:latin typeface="Bookman Old Style" panose="02050604050505020204" pitchFamily="18" charset="0"/>
                </a:rPr>
                <a:t> </a:t>
              </a:r>
              <a:r>
                <a:rPr lang="en-US" altLang="zh-TW" sz="800" dirty="0" err="1">
                  <a:latin typeface="Bookman Old Style" panose="02050604050505020204" pitchFamily="18" charset="0"/>
                </a:rPr>
                <a:t>subframes</a:t>
              </a:r>
              <a:endParaRPr lang="zh-TW" altLang="en-US" sz="800" dirty="0">
                <a:solidFill>
                  <a:srgbClr val="FF0000"/>
                </a:solidFill>
                <a:latin typeface="Bookman Old Style" panose="02050604050505020204" pitchFamily="18" charset="0"/>
              </a:endParaRPr>
            </a:p>
          </p:txBody>
        </p:sp>
      </p:grpSp>
      <p:cxnSp>
        <p:nvCxnSpPr>
          <p:cNvPr id="248" name="直線單箭頭接點 81"/>
          <p:cNvCxnSpPr/>
          <p:nvPr/>
        </p:nvCxnSpPr>
        <p:spPr bwMode="auto">
          <a:xfrm>
            <a:off x="5004048" y="5157192"/>
            <a:ext cx="383083" cy="0"/>
          </a:xfrm>
          <a:prstGeom prst="straightConnector1">
            <a:avLst/>
          </a:prstGeom>
          <a:solidFill>
            <a:schemeClr val="accent1"/>
          </a:solidFill>
          <a:ln w="15875" cap="flat" cmpd="sng" algn="ctr">
            <a:solidFill>
              <a:srgbClr val="FF0000"/>
            </a:solidFill>
            <a:prstDash val="sysDash"/>
            <a:round/>
            <a:headEnd type="arrow"/>
            <a:tailEnd type="arrow"/>
          </a:ln>
          <a:effectLst/>
        </p:spPr>
      </p:cxnSp>
      <p:sp>
        <p:nvSpPr>
          <p:cNvPr id="249" name="Rectangle 248"/>
          <p:cNvSpPr/>
          <p:nvPr/>
        </p:nvSpPr>
        <p:spPr>
          <a:xfrm>
            <a:off x="4812620" y="3130755"/>
            <a:ext cx="750526" cy="276999"/>
          </a:xfrm>
          <a:prstGeom prst="rect">
            <a:avLst/>
          </a:prstGeom>
        </p:spPr>
        <p:txBody>
          <a:bodyPr wrap="none">
            <a:spAutoFit/>
          </a:bodyPr>
          <a:lstStyle/>
          <a:p>
            <a:r>
              <a:rPr lang="en-US" altLang="zh-TW" sz="1200" b="1" i="1" u="sng" dirty="0">
                <a:solidFill>
                  <a:schemeClr val="tx1">
                    <a:lumMod val="95000"/>
                    <a:lumOff val="5000"/>
                  </a:schemeClr>
                </a:solidFill>
                <a:latin typeface="Bookman Old Style" panose="02050604050505020204" pitchFamily="18" charset="0"/>
                <a:cs typeface="Times New Roman" pitchFamily="18" charset="0"/>
              </a:rPr>
              <a:t>MBSFN</a:t>
            </a:r>
            <a:endParaRPr lang="zh-TW" altLang="en-US" sz="1200" u="sng" dirty="0"/>
          </a:p>
        </p:txBody>
      </p:sp>
      <p:sp>
        <p:nvSpPr>
          <p:cNvPr id="250" name="Rectangle 249"/>
          <p:cNvSpPr/>
          <p:nvPr/>
        </p:nvSpPr>
        <p:spPr>
          <a:xfrm>
            <a:off x="374998" y="3132425"/>
            <a:ext cx="1723549" cy="276999"/>
          </a:xfrm>
          <a:prstGeom prst="rect">
            <a:avLst/>
          </a:prstGeom>
        </p:spPr>
        <p:txBody>
          <a:bodyPr wrap="none">
            <a:spAutoFit/>
          </a:bodyPr>
          <a:lstStyle/>
          <a:p>
            <a:r>
              <a:rPr lang="en-US" altLang="zh-TW" sz="1200" b="1" i="1" u="sng" dirty="0">
                <a:solidFill>
                  <a:schemeClr val="tx1">
                    <a:lumMod val="95000"/>
                    <a:lumOff val="5000"/>
                  </a:schemeClr>
                </a:solidFill>
                <a:latin typeface="Bookman Old Style" panose="02050604050505020204" pitchFamily="18" charset="0"/>
                <a:cs typeface="Times New Roman" pitchFamily="18" charset="0"/>
              </a:rPr>
              <a:t>Single-Cell </a:t>
            </a:r>
            <a:r>
              <a:rPr lang="en-US" altLang="zh-TW" sz="1200" b="1" i="1" u="sng" dirty="0" err="1">
                <a:solidFill>
                  <a:schemeClr val="tx1">
                    <a:lumMod val="95000"/>
                    <a:lumOff val="5000"/>
                  </a:schemeClr>
                </a:solidFill>
                <a:latin typeface="Bookman Old Style" panose="02050604050505020204" pitchFamily="18" charset="0"/>
                <a:cs typeface="Times New Roman" pitchFamily="18" charset="0"/>
              </a:rPr>
              <a:t>eMBMS</a:t>
            </a:r>
            <a:r>
              <a:rPr lang="en-US" altLang="zh-TW" sz="1200" b="1" i="1" u="sng" dirty="0">
                <a:solidFill>
                  <a:schemeClr val="tx1">
                    <a:lumMod val="95000"/>
                    <a:lumOff val="5000"/>
                  </a:schemeClr>
                </a:solidFill>
                <a:latin typeface="Bookman Old Style" panose="02050604050505020204" pitchFamily="18" charset="0"/>
                <a:cs typeface="Times New Roman" pitchFamily="18" charset="0"/>
              </a:rPr>
              <a:t> </a:t>
            </a:r>
            <a:endParaRPr lang="zh-TW" altLang="en-US" sz="1200" u="sng" dirty="0"/>
          </a:p>
        </p:txBody>
      </p:sp>
    </p:spTree>
    <p:extLst>
      <p:ext uri="{BB962C8B-B14F-4D97-AF65-F5344CB8AC3E}">
        <p14:creationId xmlns:p14="http://schemas.microsoft.com/office/powerpoint/2010/main" val="171674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dissolve">
                                      <p:cBhvr>
                                        <p:cTn id="7" dur="500"/>
                                        <p:tgtEl>
                                          <p:spTgt spid="20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dissolve">
                                      <p:cBhvr>
                                        <p:cTn id="10" dur="500"/>
                                        <p:tgtEl>
                                          <p:spTgt spid="20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08"/>
                                        </p:tgtEl>
                                        <p:attrNameLst>
                                          <p:attrName>style.visibility</p:attrName>
                                        </p:attrNameLst>
                                      </p:cBhvr>
                                      <p:to>
                                        <p:strVal val="visible"/>
                                      </p:to>
                                    </p:set>
                                    <p:animEffect transition="in" filter="dissolve">
                                      <p:cBhvr>
                                        <p:cTn id="13" dur="500"/>
                                        <p:tgtEl>
                                          <p:spTgt spid="208"/>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09"/>
                                        </p:tgtEl>
                                        <p:attrNameLst>
                                          <p:attrName>style.visibility</p:attrName>
                                        </p:attrNameLst>
                                      </p:cBhvr>
                                      <p:to>
                                        <p:strVal val="visible"/>
                                      </p:to>
                                    </p:set>
                                    <p:animEffect transition="in" filter="dissolve">
                                      <p:cBhvr>
                                        <p:cTn id="16" dur="500"/>
                                        <p:tgtEl>
                                          <p:spTgt spid="20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10"/>
                                        </p:tgtEl>
                                        <p:attrNameLst>
                                          <p:attrName>style.visibility</p:attrName>
                                        </p:attrNameLst>
                                      </p:cBhvr>
                                      <p:to>
                                        <p:strVal val="visible"/>
                                      </p:to>
                                    </p:set>
                                    <p:animEffect transition="in" filter="dissolve">
                                      <p:cBhvr>
                                        <p:cTn id="19" dur="500"/>
                                        <p:tgtEl>
                                          <p:spTgt spid="21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11"/>
                                        </p:tgtEl>
                                        <p:attrNameLst>
                                          <p:attrName>style.visibility</p:attrName>
                                        </p:attrNameLst>
                                      </p:cBhvr>
                                      <p:to>
                                        <p:strVal val="visible"/>
                                      </p:to>
                                    </p:set>
                                    <p:animEffect transition="in" filter="dissolve">
                                      <p:cBhvr>
                                        <p:cTn id="22" dur="500"/>
                                        <p:tgtEl>
                                          <p:spTgt spid="211"/>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12"/>
                                        </p:tgtEl>
                                        <p:attrNameLst>
                                          <p:attrName>style.visibility</p:attrName>
                                        </p:attrNameLst>
                                      </p:cBhvr>
                                      <p:to>
                                        <p:strVal val="visible"/>
                                      </p:to>
                                    </p:set>
                                    <p:animEffect transition="in" filter="dissolve">
                                      <p:cBhvr>
                                        <p:cTn id="25" dur="500"/>
                                        <p:tgtEl>
                                          <p:spTgt spid="212"/>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213"/>
                                        </p:tgtEl>
                                        <p:attrNameLst>
                                          <p:attrName>style.visibility</p:attrName>
                                        </p:attrNameLst>
                                      </p:cBhvr>
                                      <p:to>
                                        <p:strVal val="visible"/>
                                      </p:to>
                                    </p:set>
                                    <p:animEffect transition="in" filter="dissolve">
                                      <p:cBhvr>
                                        <p:cTn id="28" dur="500"/>
                                        <p:tgtEl>
                                          <p:spTgt spid="213"/>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14"/>
                                        </p:tgtEl>
                                        <p:attrNameLst>
                                          <p:attrName>style.visibility</p:attrName>
                                        </p:attrNameLst>
                                      </p:cBhvr>
                                      <p:to>
                                        <p:strVal val="visible"/>
                                      </p:to>
                                    </p:set>
                                    <p:animEffect transition="in" filter="dissolve">
                                      <p:cBhvr>
                                        <p:cTn id="31"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p:bldP spid="207" grpId="0"/>
      <p:bldP spid="208" grpId="0"/>
      <p:bldP spid="209" grpId="0"/>
      <p:bldP spid="210" grpId="0"/>
      <p:bldP spid="211" grpId="0"/>
      <p:bldP spid="212" grpId="0"/>
      <p:bldP spid="213" grpId="0"/>
      <p:bldP spid="2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grpSp>
        <p:nvGrpSpPr>
          <p:cNvPr id="124" name="Group 123"/>
          <p:cNvGrpSpPr/>
          <p:nvPr/>
        </p:nvGrpSpPr>
        <p:grpSpPr>
          <a:xfrm>
            <a:off x="7781646" y="4983049"/>
            <a:ext cx="246738" cy="603515"/>
            <a:chOff x="8164502" y="2700937"/>
            <a:chExt cx="246738" cy="603515"/>
          </a:xfrm>
        </p:grpSpPr>
        <p:sp>
          <p:nvSpPr>
            <p:cNvPr id="125" name="矩形 639"/>
            <p:cNvSpPr/>
            <p:nvPr/>
          </p:nvSpPr>
          <p:spPr bwMode="auto">
            <a:xfrm>
              <a:off x="8328993" y="3096978"/>
              <a:ext cx="82246" cy="205729"/>
            </a:xfrm>
            <a:prstGeom prst="rect">
              <a:avLst/>
            </a:prstGeom>
            <a:solidFill>
              <a:schemeClr val="accent2">
                <a:lumMod val="60000"/>
                <a:lumOff val="40000"/>
              </a:schemeClr>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3175">
                  <a:solidFill>
                    <a:schemeClr val="tx1"/>
                  </a:solidFill>
                </a:ln>
                <a:solidFill>
                  <a:srgbClr val="6DC7FF"/>
                </a:solidFill>
                <a:effectLst/>
                <a:latin typeface="+mj-lt"/>
                <a:ea typeface="新細明體" pitchFamily="18" charset="-120"/>
                <a:cs typeface="Times New Roman" pitchFamily="18" charset="0"/>
              </a:endParaRPr>
            </a:p>
          </p:txBody>
        </p:sp>
        <p:sp>
          <p:nvSpPr>
            <p:cNvPr id="126" name="矩形 640"/>
            <p:cNvSpPr/>
            <p:nvPr/>
          </p:nvSpPr>
          <p:spPr bwMode="auto">
            <a:xfrm>
              <a:off x="8164502" y="3105581"/>
              <a:ext cx="164491" cy="198871"/>
            </a:xfrm>
            <a:prstGeom prst="rect">
              <a:avLst/>
            </a:prstGeom>
            <a:solidFill>
              <a:srgbClr val="FFFF99"/>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3175">
                  <a:solidFill>
                    <a:schemeClr val="tx1"/>
                  </a:solidFill>
                </a:ln>
                <a:solidFill>
                  <a:schemeClr val="tx1"/>
                </a:solidFill>
                <a:effectLst/>
                <a:latin typeface="+mj-lt"/>
                <a:ea typeface="新細明體" pitchFamily="18" charset="-120"/>
                <a:cs typeface="Times New Roman" pitchFamily="18" charset="0"/>
              </a:endParaRPr>
            </a:p>
          </p:txBody>
        </p:sp>
        <p:sp>
          <p:nvSpPr>
            <p:cNvPr id="127" name="矩形 643"/>
            <p:cNvSpPr/>
            <p:nvPr/>
          </p:nvSpPr>
          <p:spPr bwMode="auto">
            <a:xfrm>
              <a:off x="8246748" y="3203208"/>
              <a:ext cx="82246" cy="91435"/>
            </a:xfrm>
            <a:prstGeom prst="rect">
              <a:avLst/>
            </a:prstGeom>
            <a:solidFill>
              <a:schemeClr val="accent2">
                <a:lumMod val="60000"/>
                <a:lumOff val="40000"/>
              </a:schemeClr>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3175">
                  <a:solidFill>
                    <a:schemeClr val="tx1"/>
                  </a:solidFill>
                </a:ln>
                <a:solidFill>
                  <a:srgbClr val="6DC7FF"/>
                </a:solidFill>
                <a:effectLst/>
                <a:latin typeface="+mj-lt"/>
                <a:ea typeface="新細明體" pitchFamily="18" charset="-120"/>
                <a:cs typeface="Times New Roman" pitchFamily="18" charset="0"/>
              </a:endParaRPr>
            </a:p>
          </p:txBody>
        </p:sp>
        <p:sp>
          <p:nvSpPr>
            <p:cNvPr id="128" name="矩形 578"/>
            <p:cNvSpPr/>
            <p:nvPr/>
          </p:nvSpPr>
          <p:spPr bwMode="auto">
            <a:xfrm>
              <a:off x="8328994" y="2700937"/>
              <a:ext cx="82246" cy="205729"/>
            </a:xfrm>
            <a:prstGeom prst="rect">
              <a:avLst/>
            </a:prstGeom>
            <a:solidFill>
              <a:schemeClr val="accent2">
                <a:lumMod val="60000"/>
                <a:lumOff val="40000"/>
              </a:schemeClr>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3175">
                  <a:solidFill>
                    <a:schemeClr val="tx1"/>
                  </a:solidFill>
                </a:ln>
                <a:solidFill>
                  <a:srgbClr val="6DC7FF"/>
                </a:solidFill>
                <a:effectLst/>
                <a:latin typeface="+mj-lt"/>
                <a:ea typeface="新細明體" pitchFamily="18" charset="-120"/>
                <a:cs typeface="Times New Roman" pitchFamily="18" charset="0"/>
              </a:endParaRPr>
            </a:p>
          </p:txBody>
        </p:sp>
        <p:sp>
          <p:nvSpPr>
            <p:cNvPr id="129" name="矩形 579"/>
            <p:cNvSpPr/>
            <p:nvPr/>
          </p:nvSpPr>
          <p:spPr bwMode="auto">
            <a:xfrm>
              <a:off x="8164502" y="2705507"/>
              <a:ext cx="164492" cy="198871"/>
            </a:xfrm>
            <a:prstGeom prst="rect">
              <a:avLst/>
            </a:prstGeom>
            <a:solidFill>
              <a:srgbClr val="FFFF99"/>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3175">
                  <a:solidFill>
                    <a:schemeClr val="tx1"/>
                  </a:solidFill>
                </a:ln>
                <a:solidFill>
                  <a:schemeClr val="tx1"/>
                </a:solidFill>
                <a:effectLst/>
                <a:latin typeface="+mj-lt"/>
                <a:ea typeface="新細明體" pitchFamily="18" charset="-120"/>
                <a:cs typeface="Times New Roman" pitchFamily="18" charset="0"/>
              </a:endParaRPr>
            </a:p>
          </p:txBody>
        </p:sp>
        <p:sp>
          <p:nvSpPr>
            <p:cNvPr id="130" name="矩形 598"/>
            <p:cNvSpPr/>
            <p:nvPr/>
          </p:nvSpPr>
          <p:spPr bwMode="auto">
            <a:xfrm>
              <a:off x="8246748" y="2815231"/>
              <a:ext cx="82246" cy="91435"/>
            </a:xfrm>
            <a:prstGeom prst="rect">
              <a:avLst/>
            </a:prstGeom>
            <a:solidFill>
              <a:schemeClr val="accent2">
                <a:lumMod val="60000"/>
                <a:lumOff val="40000"/>
              </a:schemeClr>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3175">
                  <a:solidFill>
                    <a:schemeClr val="tx1"/>
                  </a:solidFill>
                </a:ln>
                <a:solidFill>
                  <a:srgbClr val="6DC7FF"/>
                </a:solidFill>
                <a:effectLst/>
                <a:latin typeface="+mj-lt"/>
                <a:ea typeface="新細明體" pitchFamily="18" charset="-120"/>
                <a:cs typeface="Times New Roman" pitchFamily="18" charset="0"/>
              </a:endParaRPr>
            </a:p>
          </p:txBody>
        </p:sp>
      </p:grpSp>
      <p:sp>
        <p:nvSpPr>
          <p:cNvPr id="131" name="矩形 414"/>
          <p:cNvSpPr/>
          <p:nvPr/>
        </p:nvSpPr>
        <p:spPr bwMode="auto">
          <a:xfrm>
            <a:off x="7196317" y="5187527"/>
            <a:ext cx="164492" cy="196579"/>
          </a:xfrm>
          <a:prstGeom prst="rect">
            <a:avLst/>
          </a:prstGeom>
          <a:solidFill>
            <a:srgbClr val="99FF99"/>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3175">
                <a:solidFill>
                  <a:schemeClr val="tx1"/>
                </a:solidFill>
              </a:ln>
              <a:solidFill>
                <a:schemeClr val="tx1"/>
              </a:solidFill>
              <a:effectLst/>
              <a:latin typeface="+mj-lt"/>
              <a:ea typeface="新細明體" pitchFamily="18" charset="-120"/>
              <a:cs typeface="Times New Roman" pitchFamily="18" charset="0"/>
            </a:endParaRPr>
          </a:p>
        </p:txBody>
      </p:sp>
      <p:sp>
        <p:nvSpPr>
          <p:cNvPr id="251" name="矩形 15"/>
          <p:cNvSpPr/>
          <p:nvPr/>
        </p:nvSpPr>
        <p:spPr bwMode="auto">
          <a:xfrm>
            <a:off x="7360809" y="5185528"/>
            <a:ext cx="74571" cy="103998"/>
          </a:xfrm>
          <a:prstGeom prst="rect">
            <a:avLst/>
          </a:prstGeom>
          <a:solidFill>
            <a:schemeClr val="accent1">
              <a:lumMod val="60000"/>
              <a:lumOff val="40000"/>
            </a:schemeClr>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3175">
                <a:solidFill>
                  <a:schemeClr val="tx1"/>
                </a:solidFill>
              </a:ln>
              <a:solidFill>
                <a:schemeClr val="tx1"/>
              </a:solidFill>
              <a:effectLst/>
              <a:latin typeface="+mj-lt"/>
              <a:ea typeface="新細明體" pitchFamily="18" charset="-120"/>
              <a:cs typeface="Times New Roman" pitchFamily="18" charset="0"/>
            </a:endParaRPr>
          </a:p>
        </p:txBody>
      </p:sp>
      <p:sp>
        <p:nvSpPr>
          <p:cNvPr id="252" name="矩形 414"/>
          <p:cNvSpPr/>
          <p:nvPr/>
        </p:nvSpPr>
        <p:spPr bwMode="auto">
          <a:xfrm>
            <a:off x="7201106" y="5384058"/>
            <a:ext cx="164492" cy="196579"/>
          </a:xfrm>
          <a:prstGeom prst="rect">
            <a:avLst/>
          </a:prstGeom>
          <a:solidFill>
            <a:srgbClr val="99FF99"/>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3175">
                <a:solidFill>
                  <a:schemeClr val="tx1"/>
                </a:solidFill>
              </a:ln>
              <a:solidFill>
                <a:schemeClr val="tx1"/>
              </a:solidFill>
              <a:effectLst/>
              <a:latin typeface="+mj-lt"/>
              <a:ea typeface="新細明體" pitchFamily="18" charset="-120"/>
              <a:cs typeface="Times New Roman" pitchFamily="18" charset="0"/>
            </a:endParaRPr>
          </a:p>
        </p:txBody>
      </p:sp>
      <p:sp>
        <p:nvSpPr>
          <p:cNvPr id="253" name="矩形 15"/>
          <p:cNvSpPr/>
          <p:nvPr/>
        </p:nvSpPr>
        <p:spPr bwMode="auto">
          <a:xfrm>
            <a:off x="7365598" y="5382059"/>
            <a:ext cx="74571" cy="103998"/>
          </a:xfrm>
          <a:prstGeom prst="rect">
            <a:avLst/>
          </a:prstGeom>
          <a:solidFill>
            <a:schemeClr val="accent1">
              <a:lumMod val="60000"/>
              <a:lumOff val="40000"/>
            </a:schemeClr>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3175">
                <a:solidFill>
                  <a:schemeClr val="tx1"/>
                </a:solidFill>
              </a:ln>
              <a:solidFill>
                <a:schemeClr val="tx1"/>
              </a:solidFill>
              <a:effectLst/>
              <a:latin typeface="+mj-lt"/>
              <a:ea typeface="新細明體" pitchFamily="18" charset="-120"/>
              <a:cs typeface="Times New Roman" pitchFamily="18" charset="0"/>
            </a:endParaRPr>
          </a:p>
        </p:txBody>
      </p:sp>
      <p:sp>
        <p:nvSpPr>
          <p:cNvPr id="254" name="矩形 639"/>
          <p:cNvSpPr/>
          <p:nvPr/>
        </p:nvSpPr>
        <p:spPr bwMode="auto">
          <a:xfrm>
            <a:off x="7110381" y="5374600"/>
            <a:ext cx="82246" cy="205729"/>
          </a:xfrm>
          <a:prstGeom prst="rect">
            <a:avLst/>
          </a:prstGeom>
          <a:solidFill>
            <a:schemeClr val="accent2">
              <a:lumMod val="60000"/>
              <a:lumOff val="40000"/>
            </a:schemeClr>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3175">
                <a:solidFill>
                  <a:schemeClr val="tx1"/>
                </a:solidFill>
              </a:ln>
              <a:solidFill>
                <a:srgbClr val="6DC7FF"/>
              </a:solidFill>
              <a:effectLst/>
              <a:latin typeface="+mj-lt"/>
              <a:ea typeface="新細明體" pitchFamily="18" charset="-120"/>
              <a:cs typeface="Times New Roman" pitchFamily="18" charset="0"/>
            </a:endParaRPr>
          </a:p>
        </p:txBody>
      </p:sp>
      <p:sp>
        <p:nvSpPr>
          <p:cNvPr id="255" name="矩形 640"/>
          <p:cNvSpPr/>
          <p:nvPr/>
        </p:nvSpPr>
        <p:spPr bwMode="auto">
          <a:xfrm>
            <a:off x="6945890" y="5383203"/>
            <a:ext cx="164491" cy="198871"/>
          </a:xfrm>
          <a:prstGeom prst="rect">
            <a:avLst/>
          </a:prstGeom>
          <a:solidFill>
            <a:srgbClr val="FFFF99"/>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3175">
                <a:solidFill>
                  <a:schemeClr val="tx1"/>
                </a:solidFill>
              </a:ln>
              <a:solidFill>
                <a:schemeClr val="tx1"/>
              </a:solidFill>
              <a:effectLst/>
              <a:latin typeface="+mj-lt"/>
              <a:ea typeface="新細明體" pitchFamily="18" charset="-120"/>
              <a:cs typeface="Times New Roman" pitchFamily="18" charset="0"/>
            </a:endParaRPr>
          </a:p>
        </p:txBody>
      </p:sp>
      <p:sp>
        <p:nvSpPr>
          <p:cNvPr id="256" name="矩形 643"/>
          <p:cNvSpPr/>
          <p:nvPr/>
        </p:nvSpPr>
        <p:spPr bwMode="auto">
          <a:xfrm>
            <a:off x="7028136" y="5480830"/>
            <a:ext cx="82246" cy="91435"/>
          </a:xfrm>
          <a:prstGeom prst="rect">
            <a:avLst/>
          </a:prstGeom>
          <a:solidFill>
            <a:schemeClr val="accent2">
              <a:lumMod val="60000"/>
              <a:lumOff val="40000"/>
            </a:schemeClr>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3175">
                <a:solidFill>
                  <a:schemeClr val="tx1"/>
                </a:solidFill>
              </a:ln>
              <a:solidFill>
                <a:srgbClr val="6DC7FF"/>
              </a:solidFill>
              <a:effectLst/>
              <a:latin typeface="+mj-lt"/>
              <a:ea typeface="新細明體" pitchFamily="18" charset="-120"/>
              <a:cs typeface="Times New Roman" pitchFamily="18" charset="0"/>
            </a:endParaRPr>
          </a:p>
        </p:txBody>
      </p:sp>
      <p:sp>
        <p:nvSpPr>
          <p:cNvPr id="257" name="矩形 578"/>
          <p:cNvSpPr/>
          <p:nvPr/>
        </p:nvSpPr>
        <p:spPr bwMode="auto">
          <a:xfrm>
            <a:off x="7110382" y="4978559"/>
            <a:ext cx="82246" cy="205729"/>
          </a:xfrm>
          <a:prstGeom prst="rect">
            <a:avLst/>
          </a:prstGeom>
          <a:solidFill>
            <a:schemeClr val="accent2">
              <a:lumMod val="60000"/>
              <a:lumOff val="40000"/>
            </a:schemeClr>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3175">
                <a:solidFill>
                  <a:schemeClr val="tx1"/>
                </a:solidFill>
              </a:ln>
              <a:solidFill>
                <a:srgbClr val="6DC7FF"/>
              </a:solidFill>
              <a:effectLst/>
              <a:latin typeface="+mj-lt"/>
              <a:ea typeface="新細明體" pitchFamily="18" charset="-120"/>
              <a:cs typeface="Times New Roman" pitchFamily="18" charset="0"/>
            </a:endParaRPr>
          </a:p>
        </p:txBody>
      </p:sp>
      <p:sp>
        <p:nvSpPr>
          <p:cNvPr id="258" name="矩形 579"/>
          <p:cNvSpPr/>
          <p:nvPr/>
        </p:nvSpPr>
        <p:spPr bwMode="auto">
          <a:xfrm>
            <a:off x="6945890" y="4983129"/>
            <a:ext cx="164492" cy="198871"/>
          </a:xfrm>
          <a:prstGeom prst="rect">
            <a:avLst/>
          </a:prstGeom>
          <a:solidFill>
            <a:srgbClr val="FFFF99"/>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3175">
                <a:solidFill>
                  <a:schemeClr val="tx1"/>
                </a:solidFill>
              </a:ln>
              <a:solidFill>
                <a:schemeClr val="tx1"/>
              </a:solidFill>
              <a:effectLst/>
              <a:latin typeface="+mj-lt"/>
              <a:ea typeface="新細明體" pitchFamily="18" charset="-120"/>
              <a:cs typeface="Times New Roman" pitchFamily="18" charset="0"/>
            </a:endParaRPr>
          </a:p>
        </p:txBody>
      </p:sp>
      <p:sp>
        <p:nvSpPr>
          <p:cNvPr id="259" name="矩形 598"/>
          <p:cNvSpPr/>
          <p:nvPr/>
        </p:nvSpPr>
        <p:spPr bwMode="auto">
          <a:xfrm>
            <a:off x="7028136" y="5092853"/>
            <a:ext cx="82246" cy="91435"/>
          </a:xfrm>
          <a:prstGeom prst="rect">
            <a:avLst/>
          </a:prstGeom>
          <a:solidFill>
            <a:schemeClr val="accent2">
              <a:lumMod val="60000"/>
              <a:lumOff val="40000"/>
            </a:schemeClr>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3175">
                <a:solidFill>
                  <a:schemeClr val="tx1"/>
                </a:solidFill>
              </a:ln>
              <a:solidFill>
                <a:srgbClr val="6DC7FF"/>
              </a:solidFill>
              <a:effectLst/>
              <a:latin typeface="+mj-lt"/>
              <a:ea typeface="新細明體" pitchFamily="18" charset="-120"/>
              <a:cs typeface="Times New Roman" pitchFamily="18" charset="0"/>
            </a:endParaRPr>
          </a:p>
        </p:txBody>
      </p:sp>
      <p:sp>
        <p:nvSpPr>
          <p:cNvPr id="260" name="矩形 599"/>
          <p:cNvSpPr/>
          <p:nvPr/>
        </p:nvSpPr>
        <p:spPr bwMode="auto">
          <a:xfrm>
            <a:off x="6296178" y="5371874"/>
            <a:ext cx="82246" cy="205729"/>
          </a:xfrm>
          <a:prstGeom prst="rect">
            <a:avLst/>
          </a:prstGeom>
          <a:solidFill>
            <a:schemeClr val="accent2">
              <a:lumMod val="60000"/>
              <a:lumOff val="40000"/>
            </a:schemeClr>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3175">
                <a:solidFill>
                  <a:schemeClr val="tx1"/>
                </a:solidFill>
              </a:ln>
              <a:solidFill>
                <a:srgbClr val="6DC7FF"/>
              </a:solidFill>
              <a:effectLst/>
              <a:latin typeface="+mj-lt"/>
              <a:ea typeface="新細明體" pitchFamily="18" charset="-120"/>
              <a:cs typeface="Times New Roman" pitchFamily="18" charset="0"/>
            </a:endParaRPr>
          </a:p>
        </p:txBody>
      </p:sp>
      <p:sp>
        <p:nvSpPr>
          <p:cNvPr id="261" name="矩形 600"/>
          <p:cNvSpPr/>
          <p:nvPr/>
        </p:nvSpPr>
        <p:spPr bwMode="auto">
          <a:xfrm>
            <a:off x="6131687" y="5376444"/>
            <a:ext cx="164491" cy="198871"/>
          </a:xfrm>
          <a:prstGeom prst="rect">
            <a:avLst/>
          </a:prstGeom>
          <a:solidFill>
            <a:srgbClr val="FFFF99"/>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3175">
                <a:solidFill>
                  <a:schemeClr val="tx1"/>
                </a:solidFill>
              </a:ln>
              <a:solidFill>
                <a:schemeClr val="tx1"/>
              </a:solidFill>
              <a:effectLst/>
              <a:latin typeface="+mj-lt"/>
              <a:ea typeface="新細明體" pitchFamily="18" charset="-120"/>
              <a:cs typeface="Times New Roman" pitchFamily="18" charset="0"/>
            </a:endParaRPr>
          </a:p>
        </p:txBody>
      </p:sp>
      <p:sp>
        <p:nvSpPr>
          <p:cNvPr id="262" name="矩形 602"/>
          <p:cNvSpPr/>
          <p:nvPr/>
        </p:nvSpPr>
        <p:spPr bwMode="auto">
          <a:xfrm>
            <a:off x="6213933" y="5486168"/>
            <a:ext cx="82246" cy="91435"/>
          </a:xfrm>
          <a:prstGeom prst="rect">
            <a:avLst/>
          </a:prstGeom>
          <a:solidFill>
            <a:schemeClr val="accent2">
              <a:lumMod val="60000"/>
              <a:lumOff val="40000"/>
            </a:schemeClr>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3175">
                <a:solidFill>
                  <a:schemeClr val="tx1"/>
                </a:solidFill>
              </a:ln>
              <a:solidFill>
                <a:srgbClr val="6DC7FF"/>
              </a:solidFill>
              <a:effectLst/>
              <a:latin typeface="+mj-lt"/>
              <a:ea typeface="新細明體" pitchFamily="18" charset="-120"/>
              <a:cs typeface="Times New Roman" pitchFamily="18" charset="0"/>
            </a:endParaRPr>
          </a:p>
        </p:txBody>
      </p:sp>
      <p:sp>
        <p:nvSpPr>
          <p:cNvPr id="263" name="矩形 414"/>
          <p:cNvSpPr/>
          <p:nvPr/>
        </p:nvSpPr>
        <p:spPr bwMode="auto">
          <a:xfrm>
            <a:off x="5555102" y="5381024"/>
            <a:ext cx="164492" cy="196579"/>
          </a:xfrm>
          <a:prstGeom prst="rect">
            <a:avLst/>
          </a:prstGeom>
          <a:solidFill>
            <a:srgbClr val="99FF99"/>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3175">
                <a:solidFill>
                  <a:schemeClr val="tx1"/>
                </a:solidFill>
              </a:ln>
              <a:solidFill>
                <a:schemeClr val="tx1"/>
              </a:solidFill>
              <a:effectLst/>
              <a:latin typeface="+mj-lt"/>
              <a:ea typeface="新細明體" pitchFamily="18" charset="-120"/>
              <a:cs typeface="Times New Roman" pitchFamily="18" charset="0"/>
            </a:endParaRPr>
          </a:p>
        </p:txBody>
      </p:sp>
      <p:sp>
        <p:nvSpPr>
          <p:cNvPr id="264" name="矩形 15"/>
          <p:cNvSpPr/>
          <p:nvPr/>
        </p:nvSpPr>
        <p:spPr bwMode="auto">
          <a:xfrm>
            <a:off x="5719594" y="5379025"/>
            <a:ext cx="74571" cy="103998"/>
          </a:xfrm>
          <a:prstGeom prst="rect">
            <a:avLst/>
          </a:prstGeom>
          <a:solidFill>
            <a:schemeClr val="accent1">
              <a:lumMod val="60000"/>
              <a:lumOff val="40000"/>
            </a:schemeClr>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3175">
                <a:solidFill>
                  <a:schemeClr val="tx1"/>
                </a:solidFill>
              </a:ln>
              <a:solidFill>
                <a:schemeClr val="tx1"/>
              </a:solidFill>
              <a:effectLst/>
              <a:latin typeface="+mj-lt"/>
              <a:ea typeface="新細明體" pitchFamily="18" charset="-120"/>
              <a:cs typeface="Times New Roman" pitchFamily="18" charset="0"/>
            </a:endParaRPr>
          </a:p>
        </p:txBody>
      </p:sp>
      <p:sp>
        <p:nvSpPr>
          <p:cNvPr id="265" name="Content Placeholder 2"/>
          <p:cNvSpPr txBox="1">
            <a:spLocks/>
          </p:cNvSpPr>
          <p:nvPr/>
        </p:nvSpPr>
        <p:spPr>
          <a:xfrm>
            <a:off x="380230" y="1685009"/>
            <a:ext cx="8440242" cy="110465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fontAlgn="base">
              <a:spcBef>
                <a:spcPct val="25000"/>
              </a:spcBef>
              <a:spcAft>
                <a:spcPct val="0"/>
              </a:spcAft>
              <a:buClr>
                <a:schemeClr val="tx2"/>
              </a:buClr>
              <a:buSzPct val="70000"/>
              <a:buNone/>
              <a:defRPr/>
            </a:pPr>
            <a:r>
              <a:rPr kumimoji="1" lang="en-US" altLang="zh-TW" sz="1400" b="1" kern="0" dirty="0">
                <a:latin typeface="Bookman Old Style" panose="02050604050505020204" pitchFamily="18" charset="0"/>
                <a:cs typeface="Times New Roman" pitchFamily="18" charset="0"/>
              </a:rPr>
              <a:t>MBSFN is managed by MCE (</a:t>
            </a:r>
            <a:r>
              <a:rPr lang="en-US" altLang="zh-TW" sz="1400" b="1" dirty="0">
                <a:latin typeface="Bookman Old Style" panose="02050604050505020204" pitchFamily="18" charset="0"/>
                <a:cs typeface="Times New Roman" pitchFamily="18" charset="0"/>
              </a:rPr>
              <a:t>Multicast Coordination Entity</a:t>
            </a:r>
            <a:r>
              <a:rPr kumimoji="1" lang="en-US" altLang="zh-TW" sz="1400" b="1" kern="0" dirty="0">
                <a:latin typeface="Bookman Old Style" panose="02050604050505020204" pitchFamily="18" charset="0"/>
                <a:cs typeface="Times New Roman" pitchFamily="18" charset="0"/>
              </a:rPr>
              <a:t>): </a:t>
            </a:r>
          </a:p>
          <a:p>
            <a:pPr marL="0" indent="0" fontAlgn="base">
              <a:spcBef>
                <a:spcPct val="25000"/>
              </a:spcBef>
              <a:spcAft>
                <a:spcPct val="0"/>
              </a:spcAft>
              <a:buClr>
                <a:schemeClr val="tx2"/>
              </a:buClr>
              <a:buSzPct val="70000"/>
              <a:buNone/>
              <a:defRPr/>
            </a:pPr>
            <a:r>
              <a:rPr kumimoji="1" lang="en-US" altLang="zh-TW" sz="1400" kern="0" dirty="0">
                <a:latin typeface="Bookman Old Style" panose="02050604050505020204" pitchFamily="18" charset="0"/>
                <a:cs typeface="Times New Roman" pitchFamily="18" charset="0"/>
              </a:rPr>
              <a:t>MCE is a logical entity manages cell clustering and multicast scheduling for all </a:t>
            </a:r>
            <a:r>
              <a:rPr kumimoji="1" lang="en-US" altLang="zh-TW" sz="1400" kern="0" dirty="0" err="1">
                <a:latin typeface="Bookman Old Style" panose="02050604050505020204" pitchFamily="18" charset="0"/>
                <a:cs typeface="Times New Roman" pitchFamily="18" charset="0"/>
              </a:rPr>
              <a:t>eNBs</a:t>
            </a:r>
            <a:r>
              <a:rPr kumimoji="1" lang="en-US" altLang="zh-TW" sz="1400" kern="0" dirty="0">
                <a:latin typeface="Bookman Old Style" panose="02050604050505020204" pitchFamily="18" charset="0"/>
                <a:cs typeface="Times New Roman" pitchFamily="18" charset="0"/>
              </a:rPr>
              <a:t> in a MBSFN area.</a:t>
            </a:r>
          </a:p>
          <a:p>
            <a:pPr lvl="1" fontAlgn="base">
              <a:spcBef>
                <a:spcPct val="25000"/>
              </a:spcBef>
              <a:spcAft>
                <a:spcPct val="0"/>
              </a:spcAft>
              <a:buClr>
                <a:schemeClr val="tx2"/>
              </a:buClr>
              <a:buSzPct val="70000"/>
              <a:buFont typeface="Wingdings" panose="05000000000000000000" pitchFamily="2" charset="2"/>
              <a:buChar char="ü"/>
              <a:defRPr/>
            </a:pPr>
            <a:r>
              <a:rPr kumimoji="1" lang="en-US" altLang="zh-TW" sz="1100" kern="0" dirty="0">
                <a:latin typeface="Bookman Old Style" panose="02050604050505020204" pitchFamily="18" charset="0"/>
                <a:cs typeface="Times New Roman" pitchFamily="18" charset="0"/>
              </a:rPr>
              <a:t>Reduces inter-cell interference</a:t>
            </a:r>
          </a:p>
          <a:p>
            <a:pPr lvl="2" fontAlgn="base">
              <a:spcBef>
                <a:spcPct val="25000"/>
              </a:spcBef>
              <a:spcAft>
                <a:spcPct val="0"/>
              </a:spcAft>
              <a:buClr>
                <a:schemeClr val="tx2"/>
              </a:buClr>
              <a:buSzPct val="70000"/>
              <a:buFont typeface="Wingdings" panose="05000000000000000000" pitchFamily="2" charset="2"/>
              <a:buChar char="ü"/>
              <a:defRPr/>
            </a:pPr>
            <a:endParaRPr kumimoji="1" lang="en-US" altLang="zh-TW" sz="800" kern="0" dirty="0">
              <a:latin typeface="Bookman Old Style" panose="02050604050505020204" pitchFamily="18" charset="0"/>
              <a:cs typeface="Times New Roman" pitchFamily="18" charset="0"/>
            </a:endParaRPr>
          </a:p>
        </p:txBody>
      </p:sp>
      <p:sp>
        <p:nvSpPr>
          <p:cNvPr id="266" name="Content Placeholder 2"/>
          <p:cNvSpPr txBox="1">
            <a:spLocks/>
          </p:cNvSpPr>
          <p:nvPr/>
        </p:nvSpPr>
        <p:spPr>
          <a:xfrm>
            <a:off x="380230" y="519126"/>
            <a:ext cx="5185453" cy="58491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Font typeface="Arial" panose="020B0604020202020204" pitchFamily="34" charset="0"/>
              <a:buNone/>
            </a:pPr>
            <a:r>
              <a:rPr lang="en-US" altLang="zh-TW" sz="2400" u="sng" dirty="0">
                <a:solidFill>
                  <a:srgbClr val="002060"/>
                </a:solidFill>
                <a:latin typeface="Arial Rounded MT Bold" panose="020F0704030504030204" pitchFamily="34" charset="0"/>
              </a:rPr>
              <a:t>MBSFN Mechanism</a:t>
            </a:r>
          </a:p>
        </p:txBody>
      </p:sp>
      <p:sp>
        <p:nvSpPr>
          <p:cNvPr id="267" name="Hexagon 266"/>
          <p:cNvSpPr/>
          <p:nvPr/>
        </p:nvSpPr>
        <p:spPr>
          <a:xfrm>
            <a:off x="3207857" y="4460448"/>
            <a:ext cx="685469" cy="594946"/>
          </a:xfrm>
          <a:prstGeom prst="hexagon">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8" name="Hexagon 267"/>
          <p:cNvSpPr/>
          <p:nvPr/>
        </p:nvSpPr>
        <p:spPr>
          <a:xfrm>
            <a:off x="3203848" y="5055394"/>
            <a:ext cx="685469" cy="594946"/>
          </a:xfrm>
          <a:prstGeom prst="hexagon">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9" name="Hexagon 268"/>
          <p:cNvSpPr/>
          <p:nvPr/>
        </p:nvSpPr>
        <p:spPr>
          <a:xfrm>
            <a:off x="3745661" y="4757921"/>
            <a:ext cx="685469" cy="594946"/>
          </a:xfrm>
          <a:prstGeom prst="hexagon">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0" name="Hexagon 269"/>
          <p:cNvSpPr/>
          <p:nvPr/>
        </p:nvSpPr>
        <p:spPr>
          <a:xfrm>
            <a:off x="927480" y="4506156"/>
            <a:ext cx="685469" cy="594946"/>
          </a:xfrm>
          <a:prstGeom prst="hexagon">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1" name="Hexagon 270"/>
          <p:cNvSpPr/>
          <p:nvPr/>
        </p:nvSpPr>
        <p:spPr>
          <a:xfrm>
            <a:off x="923471" y="5101102"/>
            <a:ext cx="685469" cy="594946"/>
          </a:xfrm>
          <a:prstGeom prst="hexagon">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2" name="Hexagon 271"/>
          <p:cNvSpPr/>
          <p:nvPr/>
        </p:nvSpPr>
        <p:spPr>
          <a:xfrm>
            <a:off x="1465284" y="4803629"/>
            <a:ext cx="685469" cy="594946"/>
          </a:xfrm>
          <a:prstGeom prst="hexagon">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73" name="Picture 2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8908" y="4486077"/>
            <a:ext cx="232636" cy="206995"/>
          </a:xfrm>
          <a:prstGeom prst="rect">
            <a:avLst/>
          </a:prstGeom>
        </p:spPr>
      </p:pic>
      <p:pic>
        <p:nvPicPr>
          <p:cNvPr id="274"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995106" y="4777704"/>
            <a:ext cx="95075" cy="98682"/>
          </a:xfrm>
          <a:prstGeom prst="rect">
            <a:avLst/>
          </a:prstGeom>
          <a:noFill/>
        </p:spPr>
      </p:pic>
      <p:pic>
        <p:nvPicPr>
          <p:cNvPr id="275"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1199801" y="4946108"/>
            <a:ext cx="95075" cy="98682"/>
          </a:xfrm>
          <a:prstGeom prst="rect">
            <a:avLst/>
          </a:prstGeom>
          <a:noFill/>
        </p:spPr>
      </p:pic>
      <p:pic>
        <p:nvPicPr>
          <p:cNvPr id="276"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1432356" y="4801504"/>
            <a:ext cx="95075" cy="98682"/>
          </a:xfrm>
          <a:prstGeom prst="rect">
            <a:avLst/>
          </a:prstGeom>
          <a:noFill/>
        </p:spPr>
      </p:pic>
      <p:cxnSp>
        <p:nvCxnSpPr>
          <p:cNvPr id="277" name="Straight Connector 276"/>
          <p:cNvCxnSpPr>
            <a:stCxn id="273" idx="2"/>
            <a:endCxn id="275" idx="0"/>
          </p:cNvCxnSpPr>
          <p:nvPr/>
        </p:nvCxnSpPr>
        <p:spPr>
          <a:xfrm flipH="1">
            <a:off x="1247339" y="4693072"/>
            <a:ext cx="17887" cy="253036"/>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stCxn id="273" idx="2"/>
            <a:endCxn id="276" idx="1"/>
          </p:cNvCxnSpPr>
          <p:nvPr/>
        </p:nvCxnSpPr>
        <p:spPr>
          <a:xfrm>
            <a:off x="1265226" y="4693072"/>
            <a:ext cx="167130" cy="1577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a:stCxn id="273" idx="2"/>
            <a:endCxn id="274" idx="3"/>
          </p:cNvCxnSpPr>
          <p:nvPr/>
        </p:nvCxnSpPr>
        <p:spPr>
          <a:xfrm flipH="1">
            <a:off x="1090181" y="4693072"/>
            <a:ext cx="175045" cy="1339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pic>
        <p:nvPicPr>
          <p:cNvPr id="280" name="Picture 2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08843" y="4811084"/>
            <a:ext cx="232636" cy="206995"/>
          </a:xfrm>
          <a:prstGeom prst="rect">
            <a:avLst/>
          </a:prstGeom>
        </p:spPr>
      </p:pic>
      <p:pic>
        <p:nvPicPr>
          <p:cNvPr id="281"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1555041" y="5102711"/>
            <a:ext cx="95075" cy="98682"/>
          </a:xfrm>
          <a:prstGeom prst="rect">
            <a:avLst/>
          </a:prstGeom>
          <a:noFill/>
        </p:spPr>
      </p:pic>
      <p:pic>
        <p:nvPicPr>
          <p:cNvPr id="282"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1759736" y="5271115"/>
            <a:ext cx="95075" cy="98682"/>
          </a:xfrm>
          <a:prstGeom prst="rect">
            <a:avLst/>
          </a:prstGeom>
          <a:noFill/>
        </p:spPr>
      </p:pic>
      <p:pic>
        <p:nvPicPr>
          <p:cNvPr id="283"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1992291" y="5126511"/>
            <a:ext cx="95075" cy="98682"/>
          </a:xfrm>
          <a:prstGeom prst="rect">
            <a:avLst/>
          </a:prstGeom>
          <a:noFill/>
        </p:spPr>
      </p:pic>
      <p:cxnSp>
        <p:nvCxnSpPr>
          <p:cNvPr id="284" name="Straight Connector 283"/>
          <p:cNvCxnSpPr>
            <a:stCxn id="280" idx="2"/>
            <a:endCxn id="282" idx="0"/>
          </p:cNvCxnSpPr>
          <p:nvPr/>
        </p:nvCxnSpPr>
        <p:spPr>
          <a:xfrm flipH="1">
            <a:off x="1807274" y="5018079"/>
            <a:ext cx="17887" cy="253036"/>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a:stCxn id="280" idx="2"/>
            <a:endCxn id="283" idx="1"/>
          </p:cNvCxnSpPr>
          <p:nvPr/>
        </p:nvCxnSpPr>
        <p:spPr>
          <a:xfrm>
            <a:off x="1825161" y="5018079"/>
            <a:ext cx="167130" cy="1577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a:stCxn id="280" idx="2"/>
            <a:endCxn id="281" idx="3"/>
          </p:cNvCxnSpPr>
          <p:nvPr/>
        </p:nvCxnSpPr>
        <p:spPr>
          <a:xfrm flipH="1">
            <a:off x="1650116" y="5018079"/>
            <a:ext cx="175045" cy="1339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pic>
        <p:nvPicPr>
          <p:cNvPr id="287" name="Picture 2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5892" y="5103039"/>
            <a:ext cx="232636" cy="206995"/>
          </a:xfrm>
          <a:prstGeom prst="rect">
            <a:avLst/>
          </a:prstGeom>
        </p:spPr>
      </p:pic>
      <p:pic>
        <p:nvPicPr>
          <p:cNvPr id="288"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1002090" y="5394666"/>
            <a:ext cx="95075" cy="98682"/>
          </a:xfrm>
          <a:prstGeom prst="rect">
            <a:avLst/>
          </a:prstGeom>
          <a:noFill/>
        </p:spPr>
      </p:pic>
      <p:pic>
        <p:nvPicPr>
          <p:cNvPr id="289"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1206785" y="5563070"/>
            <a:ext cx="95075" cy="98682"/>
          </a:xfrm>
          <a:prstGeom prst="rect">
            <a:avLst/>
          </a:prstGeom>
          <a:noFill/>
        </p:spPr>
      </p:pic>
      <p:pic>
        <p:nvPicPr>
          <p:cNvPr id="290"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1439340" y="5418466"/>
            <a:ext cx="95075" cy="98682"/>
          </a:xfrm>
          <a:prstGeom prst="rect">
            <a:avLst/>
          </a:prstGeom>
          <a:noFill/>
        </p:spPr>
      </p:pic>
      <p:cxnSp>
        <p:nvCxnSpPr>
          <p:cNvPr id="291" name="Straight Connector 290"/>
          <p:cNvCxnSpPr>
            <a:stCxn id="287" idx="2"/>
            <a:endCxn id="289" idx="0"/>
          </p:cNvCxnSpPr>
          <p:nvPr/>
        </p:nvCxnSpPr>
        <p:spPr>
          <a:xfrm flipH="1">
            <a:off x="1254323" y="5310034"/>
            <a:ext cx="17887" cy="253036"/>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a:stCxn id="287" idx="2"/>
            <a:endCxn id="290" idx="1"/>
          </p:cNvCxnSpPr>
          <p:nvPr/>
        </p:nvCxnSpPr>
        <p:spPr>
          <a:xfrm>
            <a:off x="1272210" y="5310034"/>
            <a:ext cx="167130" cy="1577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a:stCxn id="287" idx="2"/>
            <a:endCxn id="288" idx="3"/>
          </p:cNvCxnSpPr>
          <p:nvPr/>
        </p:nvCxnSpPr>
        <p:spPr>
          <a:xfrm flipH="1">
            <a:off x="1097165" y="5310034"/>
            <a:ext cx="175045" cy="1339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pic>
        <p:nvPicPr>
          <p:cNvPr id="294" name="Picture 2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7956" y="4467991"/>
            <a:ext cx="232636" cy="206995"/>
          </a:xfrm>
          <a:prstGeom prst="rect">
            <a:avLst/>
          </a:prstGeom>
        </p:spPr>
      </p:pic>
      <p:pic>
        <p:nvPicPr>
          <p:cNvPr id="295"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3284154" y="4759618"/>
            <a:ext cx="95075" cy="98682"/>
          </a:xfrm>
          <a:prstGeom prst="rect">
            <a:avLst/>
          </a:prstGeom>
          <a:noFill/>
        </p:spPr>
      </p:pic>
      <p:pic>
        <p:nvPicPr>
          <p:cNvPr id="296"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3488849" y="4928022"/>
            <a:ext cx="95075" cy="98682"/>
          </a:xfrm>
          <a:prstGeom prst="rect">
            <a:avLst/>
          </a:prstGeom>
          <a:noFill/>
        </p:spPr>
      </p:pic>
      <p:pic>
        <p:nvPicPr>
          <p:cNvPr id="297"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3721404" y="4783418"/>
            <a:ext cx="95075" cy="98682"/>
          </a:xfrm>
          <a:prstGeom prst="rect">
            <a:avLst/>
          </a:prstGeom>
          <a:noFill/>
        </p:spPr>
      </p:pic>
      <p:cxnSp>
        <p:nvCxnSpPr>
          <p:cNvPr id="298" name="Straight Connector 297"/>
          <p:cNvCxnSpPr>
            <a:stCxn id="294" idx="2"/>
            <a:endCxn id="296" idx="0"/>
          </p:cNvCxnSpPr>
          <p:nvPr/>
        </p:nvCxnSpPr>
        <p:spPr>
          <a:xfrm flipH="1">
            <a:off x="3536387" y="4674986"/>
            <a:ext cx="17887" cy="253036"/>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a:stCxn id="294" idx="2"/>
            <a:endCxn id="297" idx="1"/>
          </p:cNvCxnSpPr>
          <p:nvPr/>
        </p:nvCxnSpPr>
        <p:spPr>
          <a:xfrm>
            <a:off x="3554274" y="4674986"/>
            <a:ext cx="167130" cy="1577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a:stCxn id="294" idx="2"/>
            <a:endCxn id="295" idx="3"/>
          </p:cNvCxnSpPr>
          <p:nvPr/>
        </p:nvCxnSpPr>
        <p:spPr>
          <a:xfrm flipH="1">
            <a:off x="3379229" y="4674986"/>
            <a:ext cx="175045" cy="1339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pic>
        <p:nvPicPr>
          <p:cNvPr id="301" name="Picture 3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29012" y="5050188"/>
            <a:ext cx="232636" cy="206995"/>
          </a:xfrm>
          <a:prstGeom prst="rect">
            <a:avLst/>
          </a:prstGeom>
        </p:spPr>
      </p:pic>
      <p:pic>
        <p:nvPicPr>
          <p:cNvPr id="302"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3275210" y="5341815"/>
            <a:ext cx="95075" cy="98682"/>
          </a:xfrm>
          <a:prstGeom prst="rect">
            <a:avLst/>
          </a:prstGeom>
          <a:noFill/>
        </p:spPr>
      </p:pic>
      <p:pic>
        <p:nvPicPr>
          <p:cNvPr id="303"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3479905" y="5510219"/>
            <a:ext cx="95075" cy="98682"/>
          </a:xfrm>
          <a:prstGeom prst="rect">
            <a:avLst/>
          </a:prstGeom>
          <a:noFill/>
        </p:spPr>
      </p:pic>
      <p:pic>
        <p:nvPicPr>
          <p:cNvPr id="304"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3712460" y="5365615"/>
            <a:ext cx="95075" cy="98682"/>
          </a:xfrm>
          <a:prstGeom prst="rect">
            <a:avLst/>
          </a:prstGeom>
          <a:noFill/>
        </p:spPr>
      </p:pic>
      <p:cxnSp>
        <p:nvCxnSpPr>
          <p:cNvPr id="305" name="Straight Connector 304"/>
          <p:cNvCxnSpPr>
            <a:stCxn id="301" idx="2"/>
            <a:endCxn id="303" idx="0"/>
          </p:cNvCxnSpPr>
          <p:nvPr/>
        </p:nvCxnSpPr>
        <p:spPr>
          <a:xfrm flipH="1">
            <a:off x="3527443" y="5257183"/>
            <a:ext cx="17887" cy="253036"/>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a:stCxn id="301" idx="2"/>
            <a:endCxn id="304" idx="1"/>
          </p:cNvCxnSpPr>
          <p:nvPr/>
        </p:nvCxnSpPr>
        <p:spPr>
          <a:xfrm>
            <a:off x="3545330" y="5257183"/>
            <a:ext cx="167130" cy="1577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a:stCxn id="301" idx="2"/>
            <a:endCxn id="302" idx="3"/>
          </p:cNvCxnSpPr>
          <p:nvPr/>
        </p:nvCxnSpPr>
        <p:spPr>
          <a:xfrm flipH="1">
            <a:off x="3370285" y="5257183"/>
            <a:ext cx="175045" cy="1339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pic>
        <p:nvPicPr>
          <p:cNvPr id="308" name="Picture 3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6816" y="4751600"/>
            <a:ext cx="232636" cy="206995"/>
          </a:xfrm>
          <a:prstGeom prst="rect">
            <a:avLst/>
          </a:prstGeom>
        </p:spPr>
      </p:pic>
      <p:pic>
        <p:nvPicPr>
          <p:cNvPr id="309"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3813014" y="5043227"/>
            <a:ext cx="95075" cy="98682"/>
          </a:xfrm>
          <a:prstGeom prst="rect">
            <a:avLst/>
          </a:prstGeom>
          <a:noFill/>
        </p:spPr>
      </p:pic>
      <p:pic>
        <p:nvPicPr>
          <p:cNvPr id="310"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4017709" y="5211631"/>
            <a:ext cx="95075" cy="98682"/>
          </a:xfrm>
          <a:prstGeom prst="rect">
            <a:avLst/>
          </a:prstGeom>
          <a:noFill/>
        </p:spPr>
      </p:pic>
      <p:pic>
        <p:nvPicPr>
          <p:cNvPr id="311"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4250264" y="5067027"/>
            <a:ext cx="95075" cy="98682"/>
          </a:xfrm>
          <a:prstGeom prst="rect">
            <a:avLst/>
          </a:prstGeom>
          <a:noFill/>
        </p:spPr>
      </p:pic>
      <p:cxnSp>
        <p:nvCxnSpPr>
          <p:cNvPr id="312" name="Straight Connector 311"/>
          <p:cNvCxnSpPr>
            <a:stCxn id="308" idx="2"/>
            <a:endCxn id="310" idx="0"/>
          </p:cNvCxnSpPr>
          <p:nvPr/>
        </p:nvCxnSpPr>
        <p:spPr>
          <a:xfrm flipH="1">
            <a:off x="4065247" y="4958595"/>
            <a:ext cx="17887" cy="253036"/>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a:stCxn id="308" idx="2"/>
            <a:endCxn id="311" idx="1"/>
          </p:cNvCxnSpPr>
          <p:nvPr/>
        </p:nvCxnSpPr>
        <p:spPr>
          <a:xfrm>
            <a:off x="4083134" y="4958595"/>
            <a:ext cx="167130" cy="1577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a:stCxn id="308" idx="2"/>
            <a:endCxn id="309" idx="3"/>
          </p:cNvCxnSpPr>
          <p:nvPr/>
        </p:nvCxnSpPr>
        <p:spPr>
          <a:xfrm flipH="1">
            <a:off x="3908089" y="4958595"/>
            <a:ext cx="175045" cy="1339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sp>
        <p:nvSpPr>
          <p:cNvPr id="315" name="文字方塊 46"/>
          <p:cNvSpPr txBox="1"/>
          <p:nvPr/>
        </p:nvSpPr>
        <p:spPr>
          <a:xfrm>
            <a:off x="467544" y="4466407"/>
            <a:ext cx="599270" cy="246221"/>
          </a:xfrm>
          <a:prstGeom prst="rect">
            <a:avLst/>
          </a:prstGeom>
          <a:noFill/>
        </p:spPr>
        <p:txBody>
          <a:bodyPr wrap="square" rtlCol="0">
            <a:spAutoFit/>
          </a:bodyPr>
          <a:lstStyle/>
          <a:p>
            <a:r>
              <a:rPr lang="en-US" altLang="zh-TW" sz="1000" b="1" dirty="0">
                <a:solidFill>
                  <a:schemeClr val="tx1">
                    <a:lumMod val="95000"/>
                    <a:lumOff val="5000"/>
                  </a:schemeClr>
                </a:solidFill>
                <a:latin typeface="+mj-lt"/>
                <a:cs typeface="Times New Roman" pitchFamily="18" charset="0"/>
              </a:rPr>
              <a:t>Cell 1</a:t>
            </a:r>
            <a:endParaRPr lang="zh-TW" altLang="en-US" sz="1000" b="1" dirty="0">
              <a:solidFill>
                <a:schemeClr val="tx1">
                  <a:lumMod val="95000"/>
                  <a:lumOff val="5000"/>
                </a:schemeClr>
              </a:solidFill>
              <a:latin typeface="+mj-lt"/>
              <a:cs typeface="Times New Roman" pitchFamily="18" charset="0"/>
            </a:endParaRPr>
          </a:p>
        </p:txBody>
      </p:sp>
      <p:sp>
        <p:nvSpPr>
          <p:cNvPr id="316" name="文字方塊 46"/>
          <p:cNvSpPr txBox="1"/>
          <p:nvPr/>
        </p:nvSpPr>
        <p:spPr>
          <a:xfrm>
            <a:off x="539552" y="5559043"/>
            <a:ext cx="599270" cy="246221"/>
          </a:xfrm>
          <a:prstGeom prst="rect">
            <a:avLst/>
          </a:prstGeom>
          <a:noFill/>
        </p:spPr>
        <p:txBody>
          <a:bodyPr wrap="square" rtlCol="0">
            <a:spAutoFit/>
          </a:bodyPr>
          <a:lstStyle/>
          <a:p>
            <a:r>
              <a:rPr lang="en-US" altLang="zh-TW" sz="1000" b="1" dirty="0">
                <a:solidFill>
                  <a:schemeClr val="tx1">
                    <a:lumMod val="95000"/>
                    <a:lumOff val="5000"/>
                  </a:schemeClr>
                </a:solidFill>
                <a:latin typeface="+mj-lt"/>
                <a:cs typeface="Times New Roman" pitchFamily="18" charset="0"/>
              </a:rPr>
              <a:t>Cell 2</a:t>
            </a:r>
            <a:endParaRPr lang="zh-TW" altLang="en-US" sz="1000" b="1" dirty="0">
              <a:solidFill>
                <a:schemeClr val="tx1">
                  <a:lumMod val="95000"/>
                  <a:lumOff val="5000"/>
                </a:schemeClr>
              </a:solidFill>
              <a:latin typeface="+mj-lt"/>
              <a:cs typeface="Times New Roman" pitchFamily="18" charset="0"/>
            </a:endParaRPr>
          </a:p>
        </p:txBody>
      </p:sp>
      <p:sp>
        <p:nvSpPr>
          <p:cNvPr id="317" name="文字方塊 46"/>
          <p:cNvSpPr txBox="1"/>
          <p:nvPr/>
        </p:nvSpPr>
        <p:spPr>
          <a:xfrm>
            <a:off x="1962186" y="4735189"/>
            <a:ext cx="599270" cy="246221"/>
          </a:xfrm>
          <a:prstGeom prst="rect">
            <a:avLst/>
          </a:prstGeom>
          <a:noFill/>
        </p:spPr>
        <p:txBody>
          <a:bodyPr wrap="square" rtlCol="0">
            <a:spAutoFit/>
          </a:bodyPr>
          <a:lstStyle/>
          <a:p>
            <a:r>
              <a:rPr lang="en-US" altLang="zh-TW" sz="1000" b="1" dirty="0">
                <a:solidFill>
                  <a:schemeClr val="tx1">
                    <a:lumMod val="95000"/>
                    <a:lumOff val="5000"/>
                  </a:schemeClr>
                </a:solidFill>
                <a:latin typeface="+mj-lt"/>
                <a:cs typeface="Times New Roman" pitchFamily="18" charset="0"/>
              </a:rPr>
              <a:t>Cell 3</a:t>
            </a:r>
            <a:endParaRPr lang="zh-TW" altLang="en-US" sz="1000" b="1" dirty="0">
              <a:solidFill>
                <a:schemeClr val="tx1">
                  <a:lumMod val="95000"/>
                  <a:lumOff val="5000"/>
                </a:schemeClr>
              </a:solidFill>
              <a:latin typeface="+mj-lt"/>
              <a:cs typeface="Times New Roman" pitchFamily="18" charset="0"/>
            </a:endParaRPr>
          </a:p>
        </p:txBody>
      </p:sp>
      <p:sp>
        <p:nvSpPr>
          <p:cNvPr id="318" name="文字方塊 46"/>
          <p:cNvSpPr txBox="1"/>
          <p:nvPr/>
        </p:nvSpPr>
        <p:spPr>
          <a:xfrm>
            <a:off x="2771800" y="4380904"/>
            <a:ext cx="599270" cy="246221"/>
          </a:xfrm>
          <a:prstGeom prst="rect">
            <a:avLst/>
          </a:prstGeom>
          <a:noFill/>
        </p:spPr>
        <p:txBody>
          <a:bodyPr wrap="square" rtlCol="0">
            <a:spAutoFit/>
          </a:bodyPr>
          <a:lstStyle/>
          <a:p>
            <a:r>
              <a:rPr lang="en-US" altLang="zh-TW" sz="1000" b="1" dirty="0">
                <a:solidFill>
                  <a:schemeClr val="tx1">
                    <a:lumMod val="95000"/>
                    <a:lumOff val="5000"/>
                  </a:schemeClr>
                </a:solidFill>
                <a:latin typeface="+mj-lt"/>
                <a:cs typeface="Times New Roman" pitchFamily="18" charset="0"/>
              </a:rPr>
              <a:t>Cell 1</a:t>
            </a:r>
            <a:endParaRPr lang="zh-TW" altLang="en-US" sz="1000" b="1" dirty="0">
              <a:solidFill>
                <a:schemeClr val="tx1">
                  <a:lumMod val="95000"/>
                  <a:lumOff val="5000"/>
                </a:schemeClr>
              </a:solidFill>
              <a:latin typeface="+mj-lt"/>
              <a:cs typeface="Times New Roman" pitchFamily="18" charset="0"/>
            </a:endParaRPr>
          </a:p>
        </p:txBody>
      </p:sp>
      <p:sp>
        <p:nvSpPr>
          <p:cNvPr id="319" name="文字方塊 46"/>
          <p:cNvSpPr txBox="1"/>
          <p:nvPr/>
        </p:nvSpPr>
        <p:spPr>
          <a:xfrm>
            <a:off x="2771800" y="5473540"/>
            <a:ext cx="599270" cy="246221"/>
          </a:xfrm>
          <a:prstGeom prst="rect">
            <a:avLst/>
          </a:prstGeom>
          <a:noFill/>
        </p:spPr>
        <p:txBody>
          <a:bodyPr wrap="square" rtlCol="0">
            <a:spAutoFit/>
          </a:bodyPr>
          <a:lstStyle/>
          <a:p>
            <a:r>
              <a:rPr lang="en-US" altLang="zh-TW" sz="1000" b="1" dirty="0">
                <a:solidFill>
                  <a:schemeClr val="tx1">
                    <a:lumMod val="95000"/>
                    <a:lumOff val="5000"/>
                  </a:schemeClr>
                </a:solidFill>
                <a:latin typeface="+mj-lt"/>
                <a:cs typeface="Times New Roman" pitchFamily="18" charset="0"/>
              </a:rPr>
              <a:t>Cell 2</a:t>
            </a:r>
            <a:endParaRPr lang="zh-TW" altLang="en-US" sz="1000" b="1" dirty="0">
              <a:solidFill>
                <a:schemeClr val="tx1">
                  <a:lumMod val="95000"/>
                  <a:lumOff val="5000"/>
                </a:schemeClr>
              </a:solidFill>
              <a:latin typeface="+mj-lt"/>
              <a:cs typeface="Times New Roman" pitchFamily="18" charset="0"/>
            </a:endParaRPr>
          </a:p>
        </p:txBody>
      </p:sp>
      <p:sp>
        <p:nvSpPr>
          <p:cNvPr id="320" name="文字方塊 46"/>
          <p:cNvSpPr txBox="1"/>
          <p:nvPr/>
        </p:nvSpPr>
        <p:spPr>
          <a:xfrm>
            <a:off x="4266442" y="4649686"/>
            <a:ext cx="599270" cy="246221"/>
          </a:xfrm>
          <a:prstGeom prst="rect">
            <a:avLst/>
          </a:prstGeom>
          <a:noFill/>
        </p:spPr>
        <p:txBody>
          <a:bodyPr wrap="square" rtlCol="0">
            <a:spAutoFit/>
          </a:bodyPr>
          <a:lstStyle/>
          <a:p>
            <a:r>
              <a:rPr lang="en-US" altLang="zh-TW" sz="1000" b="1" dirty="0">
                <a:solidFill>
                  <a:schemeClr val="tx1">
                    <a:lumMod val="95000"/>
                    <a:lumOff val="5000"/>
                  </a:schemeClr>
                </a:solidFill>
                <a:latin typeface="+mj-lt"/>
                <a:cs typeface="Times New Roman" pitchFamily="18" charset="0"/>
              </a:rPr>
              <a:t>Cell 3</a:t>
            </a:r>
            <a:endParaRPr lang="zh-TW" altLang="en-US" sz="1000" b="1" dirty="0">
              <a:solidFill>
                <a:schemeClr val="tx1">
                  <a:lumMod val="95000"/>
                  <a:lumOff val="5000"/>
                </a:schemeClr>
              </a:solidFill>
              <a:latin typeface="+mj-lt"/>
              <a:cs typeface="Times New Roman" pitchFamily="18" charset="0"/>
            </a:endParaRPr>
          </a:p>
        </p:txBody>
      </p:sp>
      <p:sp>
        <p:nvSpPr>
          <p:cNvPr id="321" name="Content Placeholder 2"/>
          <p:cNvSpPr txBox="1">
            <a:spLocks/>
          </p:cNvSpPr>
          <p:nvPr/>
        </p:nvSpPr>
        <p:spPr>
          <a:xfrm>
            <a:off x="323528" y="2756396"/>
            <a:ext cx="8440242" cy="77085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fontAlgn="base">
              <a:spcBef>
                <a:spcPct val="25000"/>
              </a:spcBef>
              <a:spcAft>
                <a:spcPct val="0"/>
              </a:spcAft>
              <a:buClr>
                <a:schemeClr val="tx2"/>
              </a:buClr>
              <a:buSzPct val="70000"/>
              <a:buNone/>
              <a:defRPr/>
            </a:pPr>
            <a:r>
              <a:rPr kumimoji="1" lang="en-US" altLang="zh-TW" sz="1400" i="1" u="sng" kern="0" dirty="0">
                <a:latin typeface="Bookman Old Style" panose="02050604050505020204" pitchFamily="18" charset="0"/>
                <a:cs typeface="Times New Roman" pitchFamily="18" charset="0"/>
              </a:rPr>
              <a:t>MBSFN has to determine following six Parameters:</a:t>
            </a:r>
            <a:endParaRPr kumimoji="1" lang="en-US" altLang="zh-TW" sz="800" i="1" u="sng" kern="0" dirty="0">
              <a:latin typeface="Bookman Old Style" panose="02050604050505020204" pitchFamily="18" charset="0"/>
              <a:cs typeface="Times New Roman" pitchFamily="18" charset="0"/>
            </a:endParaRPr>
          </a:p>
          <a:p>
            <a:pPr marL="0" lvl="0" indent="0" fontAlgn="base">
              <a:spcBef>
                <a:spcPct val="25000"/>
              </a:spcBef>
              <a:spcAft>
                <a:spcPct val="0"/>
              </a:spcAft>
              <a:buClr>
                <a:schemeClr val="tx2"/>
              </a:buClr>
              <a:buSzPct val="70000"/>
              <a:buNone/>
              <a:defRPr/>
            </a:pPr>
            <a:endParaRPr kumimoji="1" lang="en-US" altLang="zh-TW" sz="700" i="1" u="sng" kern="0" dirty="0">
              <a:latin typeface="Bookman Old Style" panose="02050604050505020204" pitchFamily="18" charset="0"/>
              <a:cs typeface="Times New Roman" pitchFamily="18" charset="0"/>
            </a:endParaRPr>
          </a:p>
          <a:p>
            <a:pPr marL="0" lvl="0" indent="0" fontAlgn="base">
              <a:spcBef>
                <a:spcPct val="25000"/>
              </a:spcBef>
              <a:spcAft>
                <a:spcPct val="0"/>
              </a:spcAft>
              <a:buClr>
                <a:schemeClr val="tx2"/>
              </a:buClr>
              <a:buSzPct val="70000"/>
              <a:buNone/>
              <a:defRPr/>
            </a:pPr>
            <a:r>
              <a:rPr kumimoji="1" lang="en-US" altLang="zh-TW" sz="900" b="1" kern="0" dirty="0">
                <a:latin typeface="Bookman Old Style" panose="02050604050505020204" pitchFamily="18" charset="0"/>
                <a:cs typeface="Times New Roman" pitchFamily="18" charset="0"/>
              </a:rPr>
              <a:t>1)</a:t>
            </a:r>
            <a:r>
              <a:rPr kumimoji="1" lang="en-US" altLang="zh-TW" sz="900" kern="0" dirty="0">
                <a:latin typeface="Bookman Old Style" panose="02050604050505020204" pitchFamily="18" charset="0"/>
                <a:cs typeface="Times New Roman" pitchFamily="18" charset="0"/>
              </a:rPr>
              <a:t> Area Cell	     </a:t>
            </a:r>
            <a:r>
              <a:rPr kumimoji="1" lang="en-US" altLang="zh-TW" sz="900" b="1" kern="0" dirty="0">
                <a:latin typeface="Bookman Old Style" panose="02050604050505020204" pitchFamily="18" charset="0"/>
                <a:cs typeface="Times New Roman" pitchFamily="18" charset="0"/>
              </a:rPr>
              <a:t>2)</a:t>
            </a:r>
            <a:r>
              <a:rPr kumimoji="1" lang="en-US" altLang="zh-TW" sz="900" kern="0" dirty="0">
                <a:latin typeface="Bookman Old Style" panose="02050604050505020204" pitchFamily="18" charset="0"/>
                <a:cs typeface="Times New Roman" pitchFamily="18" charset="0"/>
              </a:rPr>
              <a:t> Area Service      </a:t>
            </a:r>
            <a:r>
              <a:rPr kumimoji="1" lang="en-US" altLang="zh-TW" sz="900" b="1" kern="0" dirty="0">
                <a:latin typeface="Bookman Old Style" panose="02050604050505020204" pitchFamily="18" charset="0"/>
                <a:cs typeface="Times New Roman" pitchFamily="18" charset="0"/>
              </a:rPr>
              <a:t>3)</a:t>
            </a:r>
            <a:r>
              <a:rPr kumimoji="1" lang="en-US" altLang="zh-TW" sz="900" kern="0" dirty="0">
                <a:latin typeface="Bookman Old Style" panose="02050604050505020204" pitchFamily="18" charset="0"/>
                <a:cs typeface="Times New Roman" pitchFamily="18" charset="0"/>
              </a:rPr>
              <a:t> Service MCS      </a:t>
            </a:r>
            <a:r>
              <a:rPr kumimoji="1" lang="en-US" altLang="zh-TW" sz="900" b="1" kern="0" dirty="0">
                <a:latin typeface="Bookman Old Style" panose="02050604050505020204" pitchFamily="18" charset="0"/>
                <a:cs typeface="Times New Roman" pitchFamily="18" charset="0"/>
              </a:rPr>
              <a:t>4)</a:t>
            </a:r>
            <a:r>
              <a:rPr kumimoji="1" lang="en-US" altLang="zh-TW" sz="900" kern="0" dirty="0">
                <a:latin typeface="Bookman Old Style" panose="02050604050505020204" pitchFamily="18" charset="0"/>
                <a:cs typeface="Times New Roman" pitchFamily="18" charset="0"/>
              </a:rPr>
              <a:t>  Area Cycle       </a:t>
            </a:r>
            <a:r>
              <a:rPr kumimoji="1" lang="en-US" altLang="zh-TW" sz="900" b="1" kern="0" dirty="0">
                <a:latin typeface="Bookman Old Style" panose="02050604050505020204" pitchFamily="18" charset="0"/>
                <a:cs typeface="Times New Roman" pitchFamily="18" charset="0"/>
              </a:rPr>
              <a:t>5)</a:t>
            </a:r>
            <a:r>
              <a:rPr kumimoji="1" lang="en-US" altLang="zh-TW" sz="900" kern="0" dirty="0">
                <a:latin typeface="Bookman Old Style" panose="02050604050505020204" pitchFamily="18" charset="0"/>
                <a:cs typeface="Times New Roman" pitchFamily="18" charset="0"/>
              </a:rPr>
              <a:t> Area Offset      </a:t>
            </a:r>
            <a:r>
              <a:rPr kumimoji="1" lang="en-US" altLang="zh-TW" sz="900" b="1" kern="0" dirty="0">
                <a:latin typeface="Bookman Old Style" panose="02050604050505020204" pitchFamily="18" charset="0"/>
                <a:cs typeface="Times New Roman" pitchFamily="18" charset="0"/>
              </a:rPr>
              <a:t>6)</a:t>
            </a:r>
            <a:r>
              <a:rPr kumimoji="1" lang="en-US" altLang="zh-TW" sz="900" kern="0" dirty="0">
                <a:latin typeface="Bookman Old Style" panose="02050604050505020204" pitchFamily="18" charset="0"/>
                <a:cs typeface="Times New Roman" pitchFamily="18" charset="0"/>
              </a:rPr>
              <a:t> Service Schedule</a:t>
            </a:r>
            <a:endParaRPr kumimoji="1" lang="en-US" altLang="zh-TW" sz="1100" kern="0" dirty="0">
              <a:latin typeface="Bookman Old Style" panose="02050604050505020204" pitchFamily="18" charset="0"/>
              <a:cs typeface="Times New Roman" pitchFamily="18" charset="0"/>
            </a:endParaRPr>
          </a:p>
        </p:txBody>
      </p:sp>
      <p:sp>
        <p:nvSpPr>
          <p:cNvPr id="322" name="Rectangle 321"/>
          <p:cNvSpPr/>
          <p:nvPr/>
        </p:nvSpPr>
        <p:spPr>
          <a:xfrm>
            <a:off x="2057786" y="3575493"/>
            <a:ext cx="535724" cy="276999"/>
          </a:xfrm>
          <a:prstGeom prst="rect">
            <a:avLst/>
          </a:prstGeom>
        </p:spPr>
        <p:txBody>
          <a:bodyPr wrap="none">
            <a:spAutoFit/>
          </a:bodyPr>
          <a:lstStyle/>
          <a:p>
            <a:r>
              <a:rPr lang="en-US" altLang="zh-TW" sz="1200" b="1" i="1" u="sng" dirty="0">
                <a:solidFill>
                  <a:schemeClr val="tx1">
                    <a:lumMod val="95000"/>
                    <a:lumOff val="5000"/>
                  </a:schemeClr>
                </a:solidFill>
                <a:latin typeface="Bookman Old Style" panose="02050604050505020204" pitchFamily="18" charset="0"/>
                <a:cs typeface="Times New Roman" pitchFamily="18" charset="0"/>
              </a:rPr>
              <a:t>MCE</a:t>
            </a:r>
            <a:endParaRPr lang="zh-TW" altLang="en-US" sz="1200" u="sng" dirty="0"/>
          </a:p>
        </p:txBody>
      </p:sp>
      <p:sp>
        <p:nvSpPr>
          <p:cNvPr id="323" name="Hexagon 322"/>
          <p:cNvSpPr/>
          <p:nvPr/>
        </p:nvSpPr>
        <p:spPr>
          <a:xfrm>
            <a:off x="828447" y="4471356"/>
            <a:ext cx="685469" cy="594946"/>
          </a:xfrm>
          <a:prstGeom prst="hexagon">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4" name="Hexagon 323"/>
          <p:cNvSpPr/>
          <p:nvPr/>
        </p:nvSpPr>
        <p:spPr>
          <a:xfrm>
            <a:off x="824438" y="5066302"/>
            <a:ext cx="685469" cy="594946"/>
          </a:xfrm>
          <a:prstGeom prst="hexagon">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5" name="Hexagon 324"/>
          <p:cNvSpPr/>
          <p:nvPr/>
        </p:nvSpPr>
        <p:spPr>
          <a:xfrm>
            <a:off x="1366251" y="4768829"/>
            <a:ext cx="685469" cy="594946"/>
          </a:xfrm>
          <a:prstGeom prst="hexagon">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26" name="Picture 3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9875" y="4451277"/>
            <a:ext cx="232636" cy="206995"/>
          </a:xfrm>
          <a:prstGeom prst="rect">
            <a:avLst/>
          </a:prstGeom>
        </p:spPr>
      </p:pic>
      <p:pic>
        <p:nvPicPr>
          <p:cNvPr id="327"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896073" y="4742904"/>
            <a:ext cx="95075" cy="98682"/>
          </a:xfrm>
          <a:prstGeom prst="rect">
            <a:avLst/>
          </a:prstGeom>
          <a:noFill/>
        </p:spPr>
      </p:pic>
      <p:pic>
        <p:nvPicPr>
          <p:cNvPr id="328"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1100768" y="4911308"/>
            <a:ext cx="95075" cy="98682"/>
          </a:xfrm>
          <a:prstGeom prst="rect">
            <a:avLst/>
          </a:prstGeom>
          <a:noFill/>
        </p:spPr>
      </p:pic>
      <p:pic>
        <p:nvPicPr>
          <p:cNvPr id="329"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1333323" y="4766704"/>
            <a:ext cx="95075" cy="98682"/>
          </a:xfrm>
          <a:prstGeom prst="rect">
            <a:avLst/>
          </a:prstGeom>
          <a:noFill/>
        </p:spPr>
      </p:pic>
      <p:cxnSp>
        <p:nvCxnSpPr>
          <p:cNvPr id="330" name="Straight Connector 329"/>
          <p:cNvCxnSpPr>
            <a:stCxn id="326" idx="2"/>
            <a:endCxn id="328" idx="0"/>
          </p:cNvCxnSpPr>
          <p:nvPr/>
        </p:nvCxnSpPr>
        <p:spPr>
          <a:xfrm flipH="1">
            <a:off x="1148306" y="4658272"/>
            <a:ext cx="17887" cy="253036"/>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a:stCxn id="326" idx="2"/>
            <a:endCxn id="329" idx="1"/>
          </p:cNvCxnSpPr>
          <p:nvPr/>
        </p:nvCxnSpPr>
        <p:spPr>
          <a:xfrm>
            <a:off x="1166193" y="4658272"/>
            <a:ext cx="167130" cy="1577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a:stCxn id="326" idx="2"/>
            <a:endCxn id="327" idx="3"/>
          </p:cNvCxnSpPr>
          <p:nvPr/>
        </p:nvCxnSpPr>
        <p:spPr>
          <a:xfrm flipH="1">
            <a:off x="991148" y="4658272"/>
            <a:ext cx="175045" cy="1339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pic>
        <p:nvPicPr>
          <p:cNvPr id="333" name="Picture 3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9810" y="4776284"/>
            <a:ext cx="232636" cy="206995"/>
          </a:xfrm>
          <a:prstGeom prst="rect">
            <a:avLst/>
          </a:prstGeom>
        </p:spPr>
      </p:pic>
      <p:pic>
        <p:nvPicPr>
          <p:cNvPr id="334"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1456008" y="5067911"/>
            <a:ext cx="95075" cy="98682"/>
          </a:xfrm>
          <a:prstGeom prst="rect">
            <a:avLst/>
          </a:prstGeom>
          <a:noFill/>
        </p:spPr>
      </p:pic>
      <p:pic>
        <p:nvPicPr>
          <p:cNvPr id="335"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1660703" y="5236315"/>
            <a:ext cx="95075" cy="98682"/>
          </a:xfrm>
          <a:prstGeom prst="rect">
            <a:avLst/>
          </a:prstGeom>
          <a:noFill/>
        </p:spPr>
      </p:pic>
      <p:pic>
        <p:nvPicPr>
          <p:cNvPr id="336"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1893258" y="5091711"/>
            <a:ext cx="95075" cy="98682"/>
          </a:xfrm>
          <a:prstGeom prst="rect">
            <a:avLst/>
          </a:prstGeom>
          <a:noFill/>
        </p:spPr>
      </p:pic>
      <p:cxnSp>
        <p:nvCxnSpPr>
          <p:cNvPr id="337" name="Straight Connector 336"/>
          <p:cNvCxnSpPr>
            <a:stCxn id="333" idx="2"/>
            <a:endCxn id="335" idx="0"/>
          </p:cNvCxnSpPr>
          <p:nvPr/>
        </p:nvCxnSpPr>
        <p:spPr>
          <a:xfrm flipH="1">
            <a:off x="1708241" y="4983279"/>
            <a:ext cx="17887" cy="253036"/>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a:stCxn id="333" idx="2"/>
            <a:endCxn id="336" idx="1"/>
          </p:cNvCxnSpPr>
          <p:nvPr/>
        </p:nvCxnSpPr>
        <p:spPr>
          <a:xfrm>
            <a:off x="1726128" y="4983279"/>
            <a:ext cx="167130" cy="1577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a:stCxn id="333" idx="2"/>
            <a:endCxn id="334" idx="3"/>
          </p:cNvCxnSpPr>
          <p:nvPr/>
        </p:nvCxnSpPr>
        <p:spPr>
          <a:xfrm flipH="1">
            <a:off x="1551083" y="4983279"/>
            <a:ext cx="175045" cy="1339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pic>
        <p:nvPicPr>
          <p:cNvPr id="340" name="Picture 3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859" y="5068239"/>
            <a:ext cx="232636" cy="206995"/>
          </a:xfrm>
          <a:prstGeom prst="rect">
            <a:avLst/>
          </a:prstGeom>
        </p:spPr>
      </p:pic>
      <p:pic>
        <p:nvPicPr>
          <p:cNvPr id="341"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903057" y="5359866"/>
            <a:ext cx="95075" cy="98682"/>
          </a:xfrm>
          <a:prstGeom prst="rect">
            <a:avLst/>
          </a:prstGeom>
          <a:noFill/>
        </p:spPr>
      </p:pic>
      <p:pic>
        <p:nvPicPr>
          <p:cNvPr id="342"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1107752" y="5528270"/>
            <a:ext cx="95075" cy="98682"/>
          </a:xfrm>
          <a:prstGeom prst="rect">
            <a:avLst/>
          </a:prstGeom>
          <a:noFill/>
        </p:spPr>
      </p:pic>
      <p:pic>
        <p:nvPicPr>
          <p:cNvPr id="343"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1340307" y="5383666"/>
            <a:ext cx="95075" cy="98682"/>
          </a:xfrm>
          <a:prstGeom prst="rect">
            <a:avLst/>
          </a:prstGeom>
          <a:noFill/>
        </p:spPr>
      </p:pic>
      <p:cxnSp>
        <p:nvCxnSpPr>
          <p:cNvPr id="344" name="Straight Connector 343"/>
          <p:cNvCxnSpPr>
            <a:stCxn id="340" idx="2"/>
            <a:endCxn id="342" idx="0"/>
          </p:cNvCxnSpPr>
          <p:nvPr/>
        </p:nvCxnSpPr>
        <p:spPr>
          <a:xfrm flipH="1">
            <a:off x="1155290" y="5275234"/>
            <a:ext cx="17887" cy="253036"/>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stCxn id="340" idx="2"/>
            <a:endCxn id="343" idx="1"/>
          </p:cNvCxnSpPr>
          <p:nvPr/>
        </p:nvCxnSpPr>
        <p:spPr>
          <a:xfrm>
            <a:off x="1173177" y="5275234"/>
            <a:ext cx="167130" cy="1577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a:stCxn id="340" idx="2"/>
            <a:endCxn id="341" idx="3"/>
          </p:cNvCxnSpPr>
          <p:nvPr/>
        </p:nvCxnSpPr>
        <p:spPr>
          <a:xfrm flipH="1">
            <a:off x="998132" y="5275234"/>
            <a:ext cx="175045" cy="1339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sp>
        <p:nvSpPr>
          <p:cNvPr id="347" name="Hexagon 346"/>
          <p:cNvSpPr/>
          <p:nvPr/>
        </p:nvSpPr>
        <p:spPr>
          <a:xfrm>
            <a:off x="3132703" y="4457191"/>
            <a:ext cx="685469" cy="594946"/>
          </a:xfrm>
          <a:prstGeom prst="hexagon">
            <a:avLst/>
          </a:prstGeom>
          <a:solidFill>
            <a:srgbClr val="99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8" name="Hexagon 347"/>
          <p:cNvSpPr/>
          <p:nvPr/>
        </p:nvSpPr>
        <p:spPr>
          <a:xfrm>
            <a:off x="3128694" y="5052137"/>
            <a:ext cx="685469" cy="594946"/>
          </a:xfrm>
          <a:prstGeom prst="hexagon">
            <a:avLst/>
          </a:prstGeom>
          <a:solidFill>
            <a:srgbClr val="99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9" name="Hexagon 348"/>
          <p:cNvSpPr/>
          <p:nvPr/>
        </p:nvSpPr>
        <p:spPr>
          <a:xfrm>
            <a:off x="3670507" y="4754664"/>
            <a:ext cx="685469" cy="594946"/>
          </a:xfrm>
          <a:prstGeom prst="hexagon">
            <a:avLst/>
          </a:prstGeom>
          <a:solidFill>
            <a:srgbClr val="99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50" name="Picture 3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4131" y="4437112"/>
            <a:ext cx="232636" cy="206995"/>
          </a:xfrm>
          <a:prstGeom prst="rect">
            <a:avLst/>
          </a:prstGeom>
        </p:spPr>
      </p:pic>
      <p:pic>
        <p:nvPicPr>
          <p:cNvPr id="351"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3200329" y="4728739"/>
            <a:ext cx="95075" cy="98682"/>
          </a:xfrm>
          <a:prstGeom prst="rect">
            <a:avLst/>
          </a:prstGeom>
          <a:noFill/>
        </p:spPr>
      </p:pic>
      <p:pic>
        <p:nvPicPr>
          <p:cNvPr id="352"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3405024" y="4897143"/>
            <a:ext cx="95075" cy="98682"/>
          </a:xfrm>
          <a:prstGeom prst="rect">
            <a:avLst/>
          </a:prstGeom>
          <a:noFill/>
        </p:spPr>
      </p:pic>
      <p:pic>
        <p:nvPicPr>
          <p:cNvPr id="353"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3637579" y="4752539"/>
            <a:ext cx="95075" cy="98682"/>
          </a:xfrm>
          <a:prstGeom prst="rect">
            <a:avLst/>
          </a:prstGeom>
          <a:noFill/>
        </p:spPr>
      </p:pic>
      <p:cxnSp>
        <p:nvCxnSpPr>
          <p:cNvPr id="354" name="Straight Connector 353"/>
          <p:cNvCxnSpPr>
            <a:stCxn id="350" idx="2"/>
            <a:endCxn id="352" idx="0"/>
          </p:cNvCxnSpPr>
          <p:nvPr/>
        </p:nvCxnSpPr>
        <p:spPr>
          <a:xfrm flipH="1">
            <a:off x="3452562" y="4644107"/>
            <a:ext cx="17887" cy="253036"/>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a:stCxn id="350" idx="2"/>
            <a:endCxn id="353" idx="1"/>
          </p:cNvCxnSpPr>
          <p:nvPr/>
        </p:nvCxnSpPr>
        <p:spPr>
          <a:xfrm>
            <a:off x="3470449" y="4644107"/>
            <a:ext cx="167130" cy="1577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a:stCxn id="350" idx="2"/>
            <a:endCxn id="351" idx="3"/>
          </p:cNvCxnSpPr>
          <p:nvPr/>
        </p:nvCxnSpPr>
        <p:spPr>
          <a:xfrm flipH="1">
            <a:off x="3295404" y="4644107"/>
            <a:ext cx="175045" cy="1339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pic>
        <p:nvPicPr>
          <p:cNvPr id="357" name="Picture 3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4066" y="4762119"/>
            <a:ext cx="232636" cy="206995"/>
          </a:xfrm>
          <a:prstGeom prst="rect">
            <a:avLst/>
          </a:prstGeom>
        </p:spPr>
      </p:pic>
      <p:pic>
        <p:nvPicPr>
          <p:cNvPr id="358"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3760264" y="5053746"/>
            <a:ext cx="95075" cy="98682"/>
          </a:xfrm>
          <a:prstGeom prst="rect">
            <a:avLst/>
          </a:prstGeom>
          <a:noFill/>
        </p:spPr>
      </p:pic>
      <p:pic>
        <p:nvPicPr>
          <p:cNvPr id="359"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3964959" y="5222150"/>
            <a:ext cx="95075" cy="98682"/>
          </a:xfrm>
          <a:prstGeom prst="rect">
            <a:avLst/>
          </a:prstGeom>
          <a:noFill/>
        </p:spPr>
      </p:pic>
      <p:pic>
        <p:nvPicPr>
          <p:cNvPr id="360"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4197514" y="5077546"/>
            <a:ext cx="95075" cy="98682"/>
          </a:xfrm>
          <a:prstGeom prst="rect">
            <a:avLst/>
          </a:prstGeom>
          <a:noFill/>
        </p:spPr>
      </p:pic>
      <p:cxnSp>
        <p:nvCxnSpPr>
          <p:cNvPr id="361" name="Straight Connector 360"/>
          <p:cNvCxnSpPr>
            <a:stCxn id="357" idx="2"/>
            <a:endCxn id="359" idx="0"/>
          </p:cNvCxnSpPr>
          <p:nvPr/>
        </p:nvCxnSpPr>
        <p:spPr>
          <a:xfrm flipH="1">
            <a:off x="4012497" y="4969114"/>
            <a:ext cx="17887" cy="253036"/>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a:stCxn id="357" idx="2"/>
            <a:endCxn id="360" idx="1"/>
          </p:cNvCxnSpPr>
          <p:nvPr/>
        </p:nvCxnSpPr>
        <p:spPr>
          <a:xfrm>
            <a:off x="4030384" y="4969114"/>
            <a:ext cx="167130" cy="1577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a:stCxn id="357" idx="2"/>
            <a:endCxn id="358" idx="3"/>
          </p:cNvCxnSpPr>
          <p:nvPr/>
        </p:nvCxnSpPr>
        <p:spPr>
          <a:xfrm flipH="1">
            <a:off x="3855339" y="4969114"/>
            <a:ext cx="175045" cy="1339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pic>
        <p:nvPicPr>
          <p:cNvPr id="364" name="Picture 3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1115" y="5054074"/>
            <a:ext cx="232636" cy="206995"/>
          </a:xfrm>
          <a:prstGeom prst="rect">
            <a:avLst/>
          </a:prstGeom>
        </p:spPr>
      </p:pic>
      <p:pic>
        <p:nvPicPr>
          <p:cNvPr id="365"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3207313" y="5345701"/>
            <a:ext cx="95075" cy="98682"/>
          </a:xfrm>
          <a:prstGeom prst="rect">
            <a:avLst/>
          </a:prstGeom>
          <a:noFill/>
        </p:spPr>
      </p:pic>
      <p:pic>
        <p:nvPicPr>
          <p:cNvPr id="366"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3412008" y="5514105"/>
            <a:ext cx="95075" cy="98682"/>
          </a:xfrm>
          <a:prstGeom prst="rect">
            <a:avLst/>
          </a:prstGeom>
          <a:noFill/>
        </p:spPr>
      </p:pic>
      <p:pic>
        <p:nvPicPr>
          <p:cNvPr id="367" name="Picture 3" descr="C:\Users\HSCC\AppData\Local\Microsoft\Windows\Temporary Internet Files\Content.IE5\SCZLL6OC\MC900429003[1].wmf"/>
          <p:cNvPicPr>
            <a:picLocks noChangeAspect="1" noChangeArrowheads="1"/>
          </p:cNvPicPr>
          <p:nvPr/>
        </p:nvPicPr>
        <p:blipFill>
          <a:blip r:embed="rId5" cstate="print"/>
          <a:srcRect/>
          <a:stretch>
            <a:fillRect/>
          </a:stretch>
        </p:blipFill>
        <p:spPr bwMode="auto">
          <a:xfrm>
            <a:off x="3644563" y="5369501"/>
            <a:ext cx="95075" cy="98682"/>
          </a:xfrm>
          <a:prstGeom prst="rect">
            <a:avLst/>
          </a:prstGeom>
          <a:noFill/>
        </p:spPr>
      </p:pic>
      <p:cxnSp>
        <p:nvCxnSpPr>
          <p:cNvPr id="368" name="Straight Connector 367"/>
          <p:cNvCxnSpPr>
            <a:stCxn id="364" idx="2"/>
            <a:endCxn id="366" idx="0"/>
          </p:cNvCxnSpPr>
          <p:nvPr/>
        </p:nvCxnSpPr>
        <p:spPr>
          <a:xfrm flipH="1">
            <a:off x="3459546" y="5261069"/>
            <a:ext cx="17887" cy="253036"/>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a:stCxn id="364" idx="2"/>
            <a:endCxn id="367" idx="1"/>
          </p:cNvCxnSpPr>
          <p:nvPr/>
        </p:nvCxnSpPr>
        <p:spPr>
          <a:xfrm>
            <a:off x="3477433" y="5261069"/>
            <a:ext cx="167130" cy="1577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a:stCxn id="364" idx="2"/>
            <a:endCxn id="365" idx="3"/>
          </p:cNvCxnSpPr>
          <p:nvPr/>
        </p:nvCxnSpPr>
        <p:spPr>
          <a:xfrm flipH="1">
            <a:off x="3302388" y="5261069"/>
            <a:ext cx="175045" cy="133973"/>
          </a:xfrm>
          <a:prstGeom prst="line">
            <a:avLst/>
          </a:prstGeom>
          <a:ln>
            <a:solidFill>
              <a:srgbClr val="0000FF"/>
            </a:solidFill>
            <a:prstDash val="sysDash"/>
          </a:ln>
        </p:spPr>
        <p:style>
          <a:lnRef idx="1">
            <a:schemeClr val="accent1"/>
          </a:lnRef>
          <a:fillRef idx="0">
            <a:schemeClr val="accent1"/>
          </a:fillRef>
          <a:effectRef idx="0">
            <a:schemeClr val="accent1"/>
          </a:effectRef>
          <a:fontRef idx="minor">
            <a:schemeClr val="tx1"/>
          </a:fontRef>
        </p:style>
      </p:cxnSp>
      <p:cxnSp>
        <p:nvCxnSpPr>
          <p:cNvPr id="371" name="Straight Arrow Connector 370"/>
          <p:cNvCxnSpPr>
            <a:stCxn id="322" idx="2"/>
            <a:endCxn id="326" idx="2"/>
          </p:cNvCxnSpPr>
          <p:nvPr/>
        </p:nvCxnSpPr>
        <p:spPr>
          <a:xfrm flipH="1">
            <a:off x="1166193" y="3852492"/>
            <a:ext cx="1159455" cy="805780"/>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p:cNvCxnSpPr>
            <a:stCxn id="322" idx="2"/>
            <a:endCxn id="340" idx="2"/>
          </p:cNvCxnSpPr>
          <p:nvPr/>
        </p:nvCxnSpPr>
        <p:spPr>
          <a:xfrm flipH="1">
            <a:off x="1173177" y="3852492"/>
            <a:ext cx="1152471" cy="1422742"/>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p:cNvCxnSpPr>
            <a:stCxn id="322" idx="2"/>
            <a:endCxn id="333" idx="2"/>
          </p:cNvCxnSpPr>
          <p:nvPr/>
        </p:nvCxnSpPr>
        <p:spPr>
          <a:xfrm flipH="1">
            <a:off x="1726128" y="3852492"/>
            <a:ext cx="599520" cy="1130787"/>
          </a:xfrm>
          <a:prstGeom prst="straightConnector1">
            <a:avLst/>
          </a:prstGeom>
          <a:ln w="1905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p:cNvCxnSpPr>
            <a:stCxn id="322" idx="2"/>
            <a:endCxn id="357" idx="2"/>
          </p:cNvCxnSpPr>
          <p:nvPr/>
        </p:nvCxnSpPr>
        <p:spPr>
          <a:xfrm>
            <a:off x="2325648" y="3852492"/>
            <a:ext cx="1704736" cy="1116622"/>
          </a:xfrm>
          <a:prstGeom prst="straightConnector1">
            <a:avLst/>
          </a:prstGeom>
          <a:ln w="158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5" name="Straight Arrow Connector 374"/>
          <p:cNvCxnSpPr>
            <a:stCxn id="322" idx="2"/>
            <a:endCxn id="350" idx="0"/>
          </p:cNvCxnSpPr>
          <p:nvPr/>
        </p:nvCxnSpPr>
        <p:spPr>
          <a:xfrm>
            <a:off x="2325648" y="3852492"/>
            <a:ext cx="1144801" cy="584620"/>
          </a:xfrm>
          <a:prstGeom prst="straightConnector1">
            <a:avLst/>
          </a:prstGeom>
          <a:ln w="158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p:cNvCxnSpPr>
            <a:stCxn id="322" idx="2"/>
            <a:endCxn id="364" idx="2"/>
          </p:cNvCxnSpPr>
          <p:nvPr/>
        </p:nvCxnSpPr>
        <p:spPr>
          <a:xfrm>
            <a:off x="2325648" y="3852492"/>
            <a:ext cx="1151785" cy="1408577"/>
          </a:xfrm>
          <a:prstGeom prst="straightConnector1">
            <a:avLst/>
          </a:prstGeom>
          <a:ln w="158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77" name="Flowchart: Process 376"/>
          <p:cNvSpPr/>
          <p:nvPr/>
        </p:nvSpPr>
        <p:spPr>
          <a:xfrm>
            <a:off x="135315" y="3715209"/>
            <a:ext cx="784320" cy="105607"/>
          </a:xfrm>
          <a:prstGeom prst="flowChartProcess">
            <a:avLst/>
          </a:prstGeom>
          <a:solidFill>
            <a:srgbClr val="FFFF99"/>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b="1" dirty="0">
                <a:solidFill>
                  <a:schemeClr val="tx1"/>
                </a:solidFill>
              </a:rPr>
              <a:t>Service 1</a:t>
            </a:r>
            <a:endParaRPr lang="zh-TW" altLang="en-US" sz="800" b="1" dirty="0">
              <a:solidFill>
                <a:schemeClr val="tx1"/>
              </a:solidFill>
            </a:endParaRPr>
          </a:p>
        </p:txBody>
      </p:sp>
      <p:sp>
        <p:nvSpPr>
          <p:cNvPr id="378" name="Flowchart: Process 377"/>
          <p:cNvSpPr/>
          <p:nvPr/>
        </p:nvSpPr>
        <p:spPr>
          <a:xfrm>
            <a:off x="143160" y="3860459"/>
            <a:ext cx="784320" cy="105607"/>
          </a:xfrm>
          <a:prstGeom prst="flowChartProcess">
            <a:avLst/>
          </a:prstGeom>
          <a:solidFill>
            <a:srgbClr val="99FF99"/>
          </a:solidFill>
          <a:ln>
            <a:solidFill>
              <a:srgbClr val="99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b="1" dirty="0">
                <a:solidFill>
                  <a:schemeClr val="tx1"/>
                </a:solidFill>
              </a:rPr>
              <a:t>Service 2</a:t>
            </a:r>
            <a:endParaRPr lang="zh-TW" altLang="en-US" sz="800" b="1" dirty="0">
              <a:solidFill>
                <a:schemeClr val="tx1"/>
              </a:solidFill>
            </a:endParaRPr>
          </a:p>
        </p:txBody>
      </p:sp>
      <p:sp>
        <p:nvSpPr>
          <p:cNvPr id="379" name="Flowchart: Process 378"/>
          <p:cNvSpPr/>
          <p:nvPr/>
        </p:nvSpPr>
        <p:spPr>
          <a:xfrm>
            <a:off x="131180" y="4001092"/>
            <a:ext cx="784320" cy="105607"/>
          </a:xfrm>
          <a:prstGeom prst="flowChartProcess">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b="1" dirty="0">
                <a:solidFill>
                  <a:schemeClr val="tx1"/>
                </a:solidFill>
              </a:rPr>
              <a:t>Service 3</a:t>
            </a:r>
            <a:endParaRPr lang="zh-TW" altLang="en-US" sz="800" b="1" dirty="0">
              <a:solidFill>
                <a:schemeClr val="tx1"/>
              </a:solidFill>
            </a:endParaRPr>
          </a:p>
        </p:txBody>
      </p:sp>
      <p:sp>
        <p:nvSpPr>
          <p:cNvPr id="380" name="Flowchart: Process 379"/>
          <p:cNvSpPr/>
          <p:nvPr/>
        </p:nvSpPr>
        <p:spPr>
          <a:xfrm>
            <a:off x="139025" y="4146342"/>
            <a:ext cx="784320" cy="105607"/>
          </a:xfrm>
          <a:prstGeom prst="flowChartProcess">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b="1" dirty="0">
                <a:solidFill>
                  <a:schemeClr val="tx1"/>
                </a:solidFill>
              </a:rPr>
              <a:t>Service 4</a:t>
            </a:r>
            <a:endParaRPr lang="zh-TW" altLang="en-US" sz="800" b="1" dirty="0">
              <a:solidFill>
                <a:schemeClr val="tx1"/>
              </a:solidFill>
            </a:endParaRPr>
          </a:p>
        </p:txBody>
      </p:sp>
      <p:sp>
        <p:nvSpPr>
          <p:cNvPr id="381" name="文字方塊 46"/>
          <p:cNvSpPr txBox="1"/>
          <p:nvPr/>
        </p:nvSpPr>
        <p:spPr>
          <a:xfrm>
            <a:off x="857335" y="4178233"/>
            <a:ext cx="800896" cy="215444"/>
          </a:xfrm>
          <a:prstGeom prst="rect">
            <a:avLst/>
          </a:prstGeom>
          <a:noFill/>
        </p:spPr>
        <p:txBody>
          <a:bodyPr wrap="square" rtlCol="0">
            <a:spAutoFit/>
          </a:bodyPr>
          <a:lstStyle/>
          <a:p>
            <a:r>
              <a:rPr lang="en-US" altLang="zh-TW" sz="800" b="1" dirty="0">
                <a:solidFill>
                  <a:schemeClr val="tx1">
                    <a:lumMod val="95000"/>
                    <a:lumOff val="5000"/>
                  </a:schemeClr>
                </a:solidFill>
                <a:latin typeface="+mj-lt"/>
                <a:cs typeface="Times New Roman" pitchFamily="18" charset="0"/>
              </a:rPr>
              <a:t>MBSFN Area 1</a:t>
            </a:r>
            <a:endParaRPr lang="zh-TW" altLang="en-US" sz="800" b="1" dirty="0">
              <a:solidFill>
                <a:schemeClr val="tx1">
                  <a:lumMod val="95000"/>
                  <a:lumOff val="5000"/>
                </a:schemeClr>
              </a:solidFill>
              <a:latin typeface="+mj-lt"/>
              <a:cs typeface="Times New Roman" pitchFamily="18" charset="0"/>
            </a:endParaRPr>
          </a:p>
        </p:txBody>
      </p:sp>
      <p:sp>
        <p:nvSpPr>
          <p:cNvPr id="382" name="文字方塊 46"/>
          <p:cNvSpPr txBox="1"/>
          <p:nvPr/>
        </p:nvSpPr>
        <p:spPr>
          <a:xfrm>
            <a:off x="3244115" y="4104288"/>
            <a:ext cx="800896" cy="215444"/>
          </a:xfrm>
          <a:prstGeom prst="rect">
            <a:avLst/>
          </a:prstGeom>
          <a:noFill/>
        </p:spPr>
        <p:txBody>
          <a:bodyPr wrap="square" rtlCol="0">
            <a:spAutoFit/>
          </a:bodyPr>
          <a:lstStyle/>
          <a:p>
            <a:r>
              <a:rPr lang="en-US" altLang="zh-TW" sz="800" b="1" dirty="0">
                <a:solidFill>
                  <a:schemeClr val="tx1">
                    <a:lumMod val="95000"/>
                    <a:lumOff val="5000"/>
                  </a:schemeClr>
                </a:solidFill>
                <a:latin typeface="+mj-lt"/>
                <a:cs typeface="Times New Roman" pitchFamily="18" charset="0"/>
              </a:rPr>
              <a:t>MBSFN Area 2</a:t>
            </a:r>
            <a:endParaRPr lang="zh-TW" altLang="en-US" sz="800" b="1" dirty="0">
              <a:solidFill>
                <a:schemeClr val="tx1">
                  <a:lumMod val="95000"/>
                  <a:lumOff val="5000"/>
                </a:schemeClr>
              </a:solidFill>
              <a:latin typeface="+mj-lt"/>
              <a:cs typeface="Times New Roman" pitchFamily="18" charset="0"/>
            </a:endParaRPr>
          </a:p>
        </p:txBody>
      </p:sp>
      <p:sp>
        <p:nvSpPr>
          <p:cNvPr id="383" name="文字方塊 411"/>
          <p:cNvSpPr txBox="1"/>
          <p:nvPr/>
        </p:nvSpPr>
        <p:spPr>
          <a:xfrm>
            <a:off x="5368319" y="4716017"/>
            <a:ext cx="898776" cy="200055"/>
          </a:xfrm>
          <a:prstGeom prst="rect">
            <a:avLst/>
          </a:prstGeom>
          <a:noFill/>
        </p:spPr>
        <p:txBody>
          <a:bodyPr wrap="square" rtlCol="0">
            <a:spAutoFit/>
          </a:bodyPr>
          <a:lstStyle/>
          <a:p>
            <a:r>
              <a:rPr lang="en-US" altLang="zh-TW" sz="700" dirty="0">
                <a:latin typeface="Bookman Old Style" panose="02050604050505020204" pitchFamily="18" charset="0"/>
                <a:cs typeface="Times New Roman" pitchFamily="18" charset="0"/>
              </a:rPr>
              <a:t>10 </a:t>
            </a:r>
            <a:r>
              <a:rPr lang="en-US" altLang="zh-TW" sz="700" dirty="0" err="1">
                <a:latin typeface="Bookman Old Style" panose="02050604050505020204" pitchFamily="18" charset="0"/>
                <a:cs typeface="Times New Roman" pitchFamily="18" charset="0"/>
              </a:rPr>
              <a:t>subframes</a:t>
            </a:r>
            <a:endParaRPr lang="zh-TW" altLang="en-US" sz="700" dirty="0">
              <a:latin typeface="Bookman Old Style" panose="02050604050505020204" pitchFamily="18" charset="0"/>
              <a:cs typeface="Times New Roman" pitchFamily="18" charset="0"/>
            </a:endParaRPr>
          </a:p>
        </p:txBody>
      </p:sp>
      <p:sp>
        <p:nvSpPr>
          <p:cNvPr id="384" name="弧形 19"/>
          <p:cNvSpPr/>
          <p:nvPr/>
        </p:nvSpPr>
        <p:spPr bwMode="auto">
          <a:xfrm>
            <a:off x="5371916" y="4593797"/>
            <a:ext cx="938276" cy="747956"/>
          </a:xfrm>
          <a:prstGeom prst="arc">
            <a:avLst>
              <a:gd name="adj1" fmla="val 10817242"/>
              <a:gd name="adj2" fmla="val 0"/>
            </a:avLst>
          </a:prstGeom>
          <a:noFill/>
          <a:ln w="9525" cap="flat" cmpd="sng" algn="ctr">
            <a:solidFill>
              <a:srgbClr val="FF0000"/>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Trebuchet MS" pitchFamily="34" charset="0"/>
              <a:ea typeface="新細明體" pitchFamily="18" charset="-120"/>
            </a:endParaRPr>
          </a:p>
        </p:txBody>
      </p:sp>
      <p:sp>
        <p:nvSpPr>
          <p:cNvPr id="385" name="左大括弧 410"/>
          <p:cNvSpPr/>
          <p:nvPr/>
        </p:nvSpPr>
        <p:spPr bwMode="auto">
          <a:xfrm rot="5400000">
            <a:off x="5694263" y="4494362"/>
            <a:ext cx="52730" cy="822092"/>
          </a:xfrm>
          <a:prstGeom prst="leftBrace">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mj-lt"/>
              <a:ea typeface="新細明體" pitchFamily="18" charset="-120"/>
            </a:endParaRPr>
          </a:p>
        </p:txBody>
      </p:sp>
      <p:grpSp>
        <p:nvGrpSpPr>
          <p:cNvPr id="386" name="群組 412"/>
          <p:cNvGrpSpPr/>
          <p:nvPr/>
        </p:nvGrpSpPr>
        <p:grpSpPr>
          <a:xfrm>
            <a:off x="4909210" y="4983482"/>
            <a:ext cx="3686237" cy="625508"/>
            <a:chOff x="455874" y="4876129"/>
            <a:chExt cx="6051341" cy="985104"/>
          </a:xfrm>
        </p:grpSpPr>
        <p:sp>
          <p:nvSpPr>
            <p:cNvPr id="387" name="矩形 414"/>
            <p:cNvSpPr/>
            <p:nvPr/>
          </p:nvSpPr>
          <p:spPr bwMode="auto">
            <a:xfrm>
              <a:off x="1518328" y="5203578"/>
              <a:ext cx="270031" cy="309590"/>
            </a:xfrm>
            <a:prstGeom prst="rect">
              <a:avLst/>
            </a:prstGeom>
            <a:solidFill>
              <a:srgbClr val="99FF99"/>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3175">
                  <a:solidFill>
                    <a:schemeClr val="tx1"/>
                  </a:solidFill>
                </a:ln>
                <a:solidFill>
                  <a:schemeClr val="tx1"/>
                </a:solidFill>
                <a:effectLst/>
                <a:latin typeface="+mj-lt"/>
                <a:ea typeface="新細明體" pitchFamily="18" charset="-120"/>
                <a:cs typeface="Times New Roman" pitchFamily="18" charset="0"/>
              </a:endParaRPr>
            </a:p>
          </p:txBody>
        </p:sp>
        <p:grpSp>
          <p:nvGrpSpPr>
            <p:cNvPr id="388" name="群組 529"/>
            <p:cNvGrpSpPr/>
            <p:nvPr/>
          </p:nvGrpSpPr>
          <p:grpSpPr>
            <a:xfrm>
              <a:off x="1106615" y="5501915"/>
              <a:ext cx="405045" cy="326748"/>
              <a:chOff x="1106615" y="4871845"/>
              <a:chExt cx="405045" cy="326748"/>
            </a:xfrm>
          </p:grpSpPr>
          <p:sp>
            <p:nvSpPr>
              <p:cNvPr id="520" name="矩形 639"/>
              <p:cNvSpPr/>
              <p:nvPr/>
            </p:nvSpPr>
            <p:spPr bwMode="auto">
              <a:xfrm>
                <a:off x="1376645" y="4871845"/>
                <a:ext cx="135015" cy="324000"/>
              </a:xfrm>
              <a:prstGeom prst="rect">
                <a:avLst/>
              </a:prstGeom>
              <a:solidFill>
                <a:schemeClr val="accent2">
                  <a:lumMod val="60000"/>
                  <a:lumOff val="40000"/>
                </a:schemeClr>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3175">
                    <a:solidFill>
                      <a:schemeClr val="tx1"/>
                    </a:solidFill>
                  </a:ln>
                  <a:solidFill>
                    <a:srgbClr val="6DC7FF"/>
                  </a:solidFill>
                  <a:effectLst/>
                  <a:latin typeface="+mj-lt"/>
                  <a:ea typeface="新細明體" pitchFamily="18" charset="-120"/>
                  <a:cs typeface="Times New Roman" pitchFamily="18" charset="0"/>
                </a:endParaRPr>
              </a:p>
            </p:txBody>
          </p:sp>
          <p:sp>
            <p:nvSpPr>
              <p:cNvPr id="521" name="矩形 640"/>
              <p:cNvSpPr/>
              <p:nvPr/>
            </p:nvSpPr>
            <p:spPr bwMode="auto">
              <a:xfrm>
                <a:off x="1106615" y="4885393"/>
                <a:ext cx="270030" cy="313200"/>
              </a:xfrm>
              <a:prstGeom prst="rect">
                <a:avLst/>
              </a:prstGeom>
              <a:solidFill>
                <a:srgbClr val="FFFF99"/>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3175">
                    <a:solidFill>
                      <a:schemeClr val="tx1"/>
                    </a:solidFill>
                  </a:ln>
                  <a:solidFill>
                    <a:schemeClr val="tx1"/>
                  </a:solidFill>
                  <a:effectLst/>
                  <a:latin typeface="+mj-lt"/>
                  <a:ea typeface="新細明體" pitchFamily="18" charset="-120"/>
                  <a:cs typeface="Times New Roman" pitchFamily="18" charset="0"/>
                </a:endParaRPr>
              </a:p>
            </p:txBody>
          </p:sp>
          <p:sp>
            <p:nvSpPr>
              <p:cNvPr id="522" name="矩形 643"/>
              <p:cNvSpPr/>
              <p:nvPr/>
            </p:nvSpPr>
            <p:spPr bwMode="auto">
              <a:xfrm>
                <a:off x="1241630" y="5039145"/>
                <a:ext cx="135015" cy="144000"/>
              </a:xfrm>
              <a:prstGeom prst="rect">
                <a:avLst/>
              </a:prstGeom>
              <a:solidFill>
                <a:schemeClr val="accent2">
                  <a:lumMod val="60000"/>
                  <a:lumOff val="40000"/>
                </a:schemeClr>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3175">
                    <a:solidFill>
                      <a:schemeClr val="tx1"/>
                    </a:solidFill>
                  </a:ln>
                  <a:solidFill>
                    <a:srgbClr val="6DC7FF"/>
                  </a:solidFill>
                  <a:effectLst/>
                  <a:latin typeface="+mj-lt"/>
                  <a:ea typeface="新細明體" pitchFamily="18" charset="-120"/>
                  <a:cs typeface="Times New Roman" pitchFamily="18" charset="0"/>
                </a:endParaRPr>
              </a:p>
            </p:txBody>
          </p:sp>
        </p:grpSp>
        <p:grpSp>
          <p:nvGrpSpPr>
            <p:cNvPr id="389" name="群組 514"/>
            <p:cNvGrpSpPr/>
            <p:nvPr/>
          </p:nvGrpSpPr>
          <p:grpSpPr>
            <a:xfrm>
              <a:off x="2454980" y="4878396"/>
              <a:ext cx="405045" cy="324000"/>
              <a:chOff x="1106615" y="4887431"/>
              <a:chExt cx="405045" cy="324000"/>
            </a:xfrm>
          </p:grpSpPr>
          <p:sp>
            <p:nvSpPr>
              <p:cNvPr id="517" name="矩形 599"/>
              <p:cNvSpPr/>
              <p:nvPr/>
            </p:nvSpPr>
            <p:spPr bwMode="auto">
              <a:xfrm>
                <a:off x="1376645" y="4887431"/>
                <a:ext cx="135015" cy="324000"/>
              </a:xfrm>
              <a:prstGeom prst="rect">
                <a:avLst/>
              </a:prstGeom>
              <a:solidFill>
                <a:schemeClr val="accent2">
                  <a:lumMod val="60000"/>
                  <a:lumOff val="40000"/>
                </a:schemeClr>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3175">
                    <a:solidFill>
                      <a:schemeClr val="tx1"/>
                    </a:solidFill>
                  </a:ln>
                  <a:solidFill>
                    <a:srgbClr val="6DC7FF"/>
                  </a:solidFill>
                  <a:effectLst/>
                  <a:latin typeface="+mj-lt"/>
                  <a:ea typeface="新細明體" pitchFamily="18" charset="-120"/>
                  <a:cs typeface="Times New Roman" pitchFamily="18" charset="0"/>
                </a:endParaRPr>
              </a:p>
            </p:txBody>
          </p:sp>
          <p:sp>
            <p:nvSpPr>
              <p:cNvPr id="518" name="矩形 600"/>
              <p:cNvSpPr/>
              <p:nvPr/>
            </p:nvSpPr>
            <p:spPr bwMode="auto">
              <a:xfrm>
                <a:off x="1106615" y="4894629"/>
                <a:ext cx="270030" cy="313200"/>
              </a:xfrm>
              <a:prstGeom prst="rect">
                <a:avLst/>
              </a:prstGeom>
              <a:solidFill>
                <a:srgbClr val="FFFF99"/>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3175">
                    <a:solidFill>
                      <a:schemeClr val="tx1"/>
                    </a:solidFill>
                  </a:ln>
                  <a:solidFill>
                    <a:schemeClr val="tx1"/>
                  </a:solidFill>
                  <a:effectLst/>
                  <a:latin typeface="+mj-lt"/>
                  <a:ea typeface="新細明體" pitchFamily="18" charset="-120"/>
                  <a:cs typeface="Times New Roman" pitchFamily="18" charset="0"/>
                </a:endParaRPr>
              </a:p>
            </p:txBody>
          </p:sp>
          <p:sp>
            <p:nvSpPr>
              <p:cNvPr id="519" name="矩形 602"/>
              <p:cNvSpPr/>
              <p:nvPr/>
            </p:nvSpPr>
            <p:spPr bwMode="auto">
              <a:xfrm>
                <a:off x="1241630" y="5067431"/>
                <a:ext cx="135015" cy="144000"/>
              </a:xfrm>
              <a:prstGeom prst="rect">
                <a:avLst/>
              </a:prstGeom>
              <a:solidFill>
                <a:schemeClr val="accent2">
                  <a:lumMod val="60000"/>
                  <a:lumOff val="40000"/>
                </a:schemeClr>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3175">
                    <a:solidFill>
                      <a:schemeClr val="tx1"/>
                    </a:solidFill>
                  </a:ln>
                  <a:solidFill>
                    <a:srgbClr val="6DC7FF"/>
                  </a:solidFill>
                  <a:effectLst/>
                  <a:latin typeface="+mj-lt"/>
                  <a:ea typeface="新細明體" pitchFamily="18" charset="-120"/>
                  <a:cs typeface="Times New Roman" pitchFamily="18" charset="0"/>
                </a:endParaRPr>
              </a:p>
            </p:txBody>
          </p:sp>
        </p:grpSp>
        <p:grpSp>
          <p:nvGrpSpPr>
            <p:cNvPr id="390" name="群組 498"/>
            <p:cNvGrpSpPr/>
            <p:nvPr/>
          </p:nvGrpSpPr>
          <p:grpSpPr>
            <a:xfrm>
              <a:off x="1106615" y="4878195"/>
              <a:ext cx="804159" cy="486020"/>
              <a:chOff x="1106615" y="4878195"/>
              <a:chExt cx="804159" cy="486020"/>
            </a:xfrm>
          </p:grpSpPr>
          <p:sp>
            <p:nvSpPr>
              <p:cNvPr id="513" name="矩形 15"/>
              <p:cNvSpPr/>
              <p:nvPr/>
            </p:nvSpPr>
            <p:spPr bwMode="auto">
              <a:xfrm>
                <a:off x="1788358" y="5200430"/>
                <a:ext cx="122416" cy="163785"/>
              </a:xfrm>
              <a:prstGeom prst="rect">
                <a:avLst/>
              </a:prstGeom>
              <a:solidFill>
                <a:schemeClr val="accent1">
                  <a:lumMod val="60000"/>
                  <a:lumOff val="40000"/>
                </a:schemeClr>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3175">
                    <a:solidFill>
                      <a:schemeClr val="tx1"/>
                    </a:solidFill>
                  </a:ln>
                  <a:solidFill>
                    <a:schemeClr val="tx1"/>
                  </a:solidFill>
                  <a:effectLst/>
                  <a:latin typeface="+mj-lt"/>
                  <a:ea typeface="新細明體" pitchFamily="18" charset="-120"/>
                  <a:cs typeface="Times New Roman" pitchFamily="18" charset="0"/>
                </a:endParaRPr>
              </a:p>
            </p:txBody>
          </p:sp>
          <p:sp>
            <p:nvSpPr>
              <p:cNvPr id="514" name="矩形 578"/>
              <p:cNvSpPr/>
              <p:nvPr/>
            </p:nvSpPr>
            <p:spPr bwMode="auto">
              <a:xfrm>
                <a:off x="1376645" y="4878195"/>
                <a:ext cx="135015" cy="324000"/>
              </a:xfrm>
              <a:prstGeom prst="rect">
                <a:avLst/>
              </a:prstGeom>
              <a:solidFill>
                <a:schemeClr val="accent2">
                  <a:lumMod val="60000"/>
                  <a:lumOff val="40000"/>
                </a:schemeClr>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3175">
                    <a:solidFill>
                      <a:schemeClr val="tx1"/>
                    </a:solidFill>
                  </a:ln>
                  <a:solidFill>
                    <a:srgbClr val="6DC7FF"/>
                  </a:solidFill>
                  <a:effectLst/>
                  <a:latin typeface="+mj-lt"/>
                  <a:ea typeface="新細明體" pitchFamily="18" charset="-120"/>
                  <a:cs typeface="Times New Roman" pitchFamily="18" charset="0"/>
                </a:endParaRPr>
              </a:p>
            </p:txBody>
          </p:sp>
          <p:sp>
            <p:nvSpPr>
              <p:cNvPr id="515" name="矩形 579"/>
              <p:cNvSpPr/>
              <p:nvPr/>
            </p:nvSpPr>
            <p:spPr bwMode="auto">
              <a:xfrm>
                <a:off x="1106615" y="4885393"/>
                <a:ext cx="270030" cy="313200"/>
              </a:xfrm>
              <a:prstGeom prst="rect">
                <a:avLst/>
              </a:prstGeom>
              <a:solidFill>
                <a:srgbClr val="FFFF99"/>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3175">
                    <a:solidFill>
                      <a:schemeClr val="tx1"/>
                    </a:solidFill>
                  </a:ln>
                  <a:solidFill>
                    <a:schemeClr val="tx1"/>
                  </a:solidFill>
                  <a:effectLst/>
                  <a:latin typeface="+mj-lt"/>
                  <a:ea typeface="新細明體" pitchFamily="18" charset="-120"/>
                  <a:cs typeface="Times New Roman" pitchFamily="18" charset="0"/>
                </a:endParaRPr>
              </a:p>
            </p:txBody>
          </p:sp>
          <p:sp>
            <p:nvSpPr>
              <p:cNvPr id="516" name="矩形 598"/>
              <p:cNvSpPr/>
              <p:nvPr/>
            </p:nvSpPr>
            <p:spPr bwMode="auto">
              <a:xfrm>
                <a:off x="1241630" y="5058195"/>
                <a:ext cx="135015" cy="144000"/>
              </a:xfrm>
              <a:prstGeom prst="rect">
                <a:avLst/>
              </a:prstGeom>
              <a:solidFill>
                <a:schemeClr val="accent2">
                  <a:lumMod val="60000"/>
                  <a:lumOff val="40000"/>
                </a:schemeClr>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3175">
                    <a:solidFill>
                      <a:schemeClr val="tx1"/>
                    </a:solidFill>
                  </a:ln>
                  <a:solidFill>
                    <a:srgbClr val="6DC7FF"/>
                  </a:solidFill>
                  <a:effectLst/>
                  <a:latin typeface="+mj-lt"/>
                  <a:ea typeface="新細明體" pitchFamily="18" charset="-120"/>
                  <a:cs typeface="Times New Roman" pitchFamily="18" charset="0"/>
                </a:endParaRPr>
              </a:p>
            </p:txBody>
          </p:sp>
        </p:grpSp>
        <p:cxnSp>
          <p:nvCxnSpPr>
            <p:cNvPr id="391" name="直線接點 424"/>
            <p:cNvCxnSpPr/>
            <p:nvPr/>
          </p:nvCxnSpPr>
          <p:spPr bwMode="auto">
            <a:xfrm>
              <a:off x="3806915" y="4876129"/>
              <a:ext cx="0" cy="936000"/>
            </a:xfrm>
            <a:prstGeom prst="line">
              <a:avLst/>
            </a:prstGeom>
            <a:solidFill>
              <a:schemeClr val="accent1"/>
            </a:solidFill>
            <a:ln w="9525" cap="flat" cmpd="sng" algn="ctr">
              <a:solidFill>
                <a:schemeClr val="tx1"/>
              </a:solidFill>
              <a:prstDash val="dashDot"/>
              <a:round/>
              <a:headEnd type="none" w="med" len="med"/>
              <a:tailEnd type="none" w="med" len="med"/>
            </a:ln>
            <a:effectLst/>
          </p:spPr>
        </p:cxnSp>
        <p:sp>
          <p:nvSpPr>
            <p:cNvPr id="392" name="文字方塊 425"/>
            <p:cNvSpPr txBox="1"/>
            <p:nvPr/>
          </p:nvSpPr>
          <p:spPr>
            <a:xfrm>
              <a:off x="455874" y="5268361"/>
              <a:ext cx="585064" cy="290828"/>
            </a:xfrm>
            <a:prstGeom prst="rect">
              <a:avLst/>
            </a:prstGeom>
            <a:noFill/>
          </p:spPr>
          <p:txBody>
            <a:bodyPr wrap="square" rtlCol="0">
              <a:spAutoFit/>
            </a:bodyPr>
            <a:lstStyle/>
            <a:p>
              <a:r>
                <a:rPr lang="en-US" altLang="zh-TW" sz="600" b="1" dirty="0">
                  <a:latin typeface="+mj-lt"/>
                  <a:cs typeface="Times New Roman" pitchFamily="18" charset="0"/>
                </a:rPr>
                <a:t>Cell 2</a:t>
              </a:r>
              <a:endParaRPr lang="zh-TW" altLang="en-US" sz="600" b="1" dirty="0">
                <a:latin typeface="+mj-lt"/>
                <a:cs typeface="Times New Roman" pitchFamily="18" charset="0"/>
              </a:endParaRPr>
            </a:p>
          </p:txBody>
        </p:sp>
        <p:cxnSp>
          <p:nvCxnSpPr>
            <p:cNvPr id="393" name="直線接點 6"/>
            <p:cNvCxnSpPr/>
            <p:nvPr/>
          </p:nvCxnSpPr>
          <p:spPr bwMode="auto">
            <a:xfrm flipV="1">
              <a:off x="1107215" y="4876129"/>
              <a:ext cx="0" cy="954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94" name="直線單箭頭接點 7"/>
            <p:cNvCxnSpPr/>
            <p:nvPr/>
          </p:nvCxnSpPr>
          <p:spPr bwMode="auto">
            <a:xfrm>
              <a:off x="1107215" y="5506199"/>
              <a:ext cx="54000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95" name="直線單箭頭接點 8"/>
            <p:cNvCxnSpPr/>
            <p:nvPr/>
          </p:nvCxnSpPr>
          <p:spPr bwMode="auto">
            <a:xfrm>
              <a:off x="1107215" y="4887003"/>
              <a:ext cx="54000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96" name="直線單箭頭接點 9"/>
            <p:cNvCxnSpPr/>
            <p:nvPr/>
          </p:nvCxnSpPr>
          <p:spPr bwMode="auto">
            <a:xfrm>
              <a:off x="1107215" y="5202038"/>
              <a:ext cx="54000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97" name="直線單箭頭接點 10"/>
            <p:cNvCxnSpPr/>
            <p:nvPr/>
          </p:nvCxnSpPr>
          <p:spPr bwMode="auto">
            <a:xfrm>
              <a:off x="1107215" y="5821234"/>
              <a:ext cx="5400000"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398" name="文字方塊 11"/>
            <p:cNvSpPr txBox="1"/>
            <p:nvPr/>
          </p:nvSpPr>
          <p:spPr>
            <a:xfrm>
              <a:off x="486150" y="4922911"/>
              <a:ext cx="590679" cy="290828"/>
            </a:xfrm>
            <a:prstGeom prst="rect">
              <a:avLst/>
            </a:prstGeom>
            <a:noFill/>
          </p:spPr>
          <p:txBody>
            <a:bodyPr wrap="square" rtlCol="0">
              <a:spAutoFit/>
            </a:bodyPr>
            <a:lstStyle/>
            <a:p>
              <a:r>
                <a:rPr lang="en-US" altLang="zh-TW" sz="600" b="1" dirty="0">
                  <a:latin typeface="+mj-lt"/>
                  <a:cs typeface="Times New Roman" pitchFamily="18" charset="0"/>
                </a:rPr>
                <a:t>Cell 1</a:t>
              </a:r>
              <a:endParaRPr lang="zh-TW" altLang="en-US" sz="600" b="1" dirty="0">
                <a:latin typeface="+mj-lt"/>
                <a:cs typeface="Times New Roman" pitchFamily="18" charset="0"/>
              </a:endParaRPr>
            </a:p>
          </p:txBody>
        </p:sp>
        <p:sp>
          <p:nvSpPr>
            <p:cNvPr id="399" name="文字方塊 12"/>
            <p:cNvSpPr txBox="1"/>
            <p:nvPr/>
          </p:nvSpPr>
          <p:spPr>
            <a:xfrm>
              <a:off x="475181" y="5570405"/>
              <a:ext cx="586396" cy="290828"/>
            </a:xfrm>
            <a:prstGeom prst="rect">
              <a:avLst/>
            </a:prstGeom>
            <a:noFill/>
          </p:spPr>
          <p:txBody>
            <a:bodyPr wrap="square" rtlCol="0">
              <a:spAutoFit/>
            </a:bodyPr>
            <a:lstStyle/>
            <a:p>
              <a:r>
                <a:rPr lang="en-US" altLang="zh-TW" sz="600" b="1" dirty="0">
                  <a:latin typeface="+mj-lt"/>
                  <a:cs typeface="Times New Roman" pitchFamily="18" charset="0"/>
                </a:rPr>
                <a:t>Cell 3</a:t>
              </a:r>
              <a:endParaRPr lang="zh-TW" altLang="en-US" sz="600" b="1" dirty="0">
                <a:latin typeface="+mj-lt"/>
                <a:cs typeface="Times New Roman" pitchFamily="18" charset="0"/>
              </a:endParaRPr>
            </a:p>
          </p:txBody>
        </p:sp>
        <p:cxnSp>
          <p:nvCxnSpPr>
            <p:cNvPr id="400" name="直線接點 433"/>
            <p:cNvCxnSpPr/>
            <p:nvPr/>
          </p:nvCxnSpPr>
          <p:spPr bwMode="auto">
            <a:xfrm>
              <a:off x="1099085" y="5524209"/>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1" name="直線接點 434"/>
            <p:cNvCxnSpPr/>
            <p:nvPr/>
          </p:nvCxnSpPr>
          <p:spPr bwMode="auto">
            <a:xfrm>
              <a:off x="1107215" y="5209174"/>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2" name="直線接點 435"/>
            <p:cNvCxnSpPr/>
            <p:nvPr/>
          </p:nvCxnSpPr>
          <p:spPr bwMode="auto">
            <a:xfrm>
              <a:off x="1107215" y="4894139"/>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3" name="直線接點 436"/>
            <p:cNvCxnSpPr/>
            <p:nvPr/>
          </p:nvCxnSpPr>
          <p:spPr bwMode="auto">
            <a:xfrm>
              <a:off x="1241630" y="4894139"/>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4" name="直線接點 437"/>
            <p:cNvCxnSpPr/>
            <p:nvPr/>
          </p:nvCxnSpPr>
          <p:spPr bwMode="auto">
            <a:xfrm>
              <a:off x="1376645" y="4894139"/>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5" name="直線接點 438"/>
            <p:cNvCxnSpPr/>
            <p:nvPr/>
          </p:nvCxnSpPr>
          <p:spPr bwMode="auto">
            <a:xfrm>
              <a:off x="1511660" y="4894139"/>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6" name="直線接點 439"/>
            <p:cNvCxnSpPr/>
            <p:nvPr/>
          </p:nvCxnSpPr>
          <p:spPr bwMode="auto">
            <a:xfrm>
              <a:off x="1646675" y="4894139"/>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07" name="直線接點 440"/>
            <p:cNvCxnSpPr/>
            <p:nvPr/>
          </p:nvCxnSpPr>
          <p:spPr bwMode="auto">
            <a:xfrm>
              <a:off x="2456765" y="4878265"/>
              <a:ext cx="0" cy="936000"/>
            </a:xfrm>
            <a:prstGeom prst="line">
              <a:avLst/>
            </a:prstGeom>
            <a:solidFill>
              <a:schemeClr val="accent1"/>
            </a:solidFill>
            <a:ln w="9525" cap="flat" cmpd="sng" algn="ctr">
              <a:solidFill>
                <a:schemeClr val="tx1"/>
              </a:solidFill>
              <a:prstDash val="dashDot"/>
              <a:round/>
              <a:headEnd type="none" w="med" len="med"/>
              <a:tailEnd type="none" w="med" len="med"/>
            </a:ln>
            <a:effectLst/>
          </p:spPr>
        </p:cxnSp>
        <p:cxnSp>
          <p:nvCxnSpPr>
            <p:cNvPr id="408" name="直線接點 441"/>
            <p:cNvCxnSpPr/>
            <p:nvPr/>
          </p:nvCxnSpPr>
          <p:spPr bwMode="auto">
            <a:xfrm>
              <a:off x="5157065" y="4876129"/>
              <a:ext cx="0" cy="936000"/>
            </a:xfrm>
            <a:prstGeom prst="line">
              <a:avLst/>
            </a:prstGeom>
            <a:solidFill>
              <a:schemeClr val="accent1"/>
            </a:solidFill>
            <a:ln w="9525" cap="flat" cmpd="sng" algn="ctr">
              <a:solidFill>
                <a:schemeClr val="tx1"/>
              </a:solidFill>
              <a:prstDash val="dashDot"/>
              <a:round/>
              <a:headEnd type="none" w="med" len="med"/>
              <a:tailEnd type="none" w="med" len="med"/>
            </a:ln>
            <a:effectLst/>
          </p:spPr>
        </p:cxnSp>
        <p:cxnSp>
          <p:nvCxnSpPr>
            <p:cNvPr id="409" name="直線接點 442"/>
            <p:cNvCxnSpPr/>
            <p:nvPr/>
          </p:nvCxnSpPr>
          <p:spPr bwMode="auto">
            <a:xfrm>
              <a:off x="1781690" y="488717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0" name="直線接點 443"/>
            <p:cNvCxnSpPr/>
            <p:nvPr/>
          </p:nvCxnSpPr>
          <p:spPr bwMode="auto">
            <a:xfrm>
              <a:off x="1916705" y="488717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1" name="直線接點 444"/>
            <p:cNvCxnSpPr/>
            <p:nvPr/>
          </p:nvCxnSpPr>
          <p:spPr bwMode="auto">
            <a:xfrm>
              <a:off x="2051720" y="488717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2" name="直線接點 445"/>
            <p:cNvCxnSpPr/>
            <p:nvPr/>
          </p:nvCxnSpPr>
          <p:spPr bwMode="auto">
            <a:xfrm>
              <a:off x="2186735" y="488717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3" name="直線接點 446"/>
            <p:cNvCxnSpPr/>
            <p:nvPr/>
          </p:nvCxnSpPr>
          <p:spPr bwMode="auto">
            <a:xfrm>
              <a:off x="2321750" y="488717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4" name="直線接點 447"/>
            <p:cNvCxnSpPr/>
            <p:nvPr/>
          </p:nvCxnSpPr>
          <p:spPr bwMode="auto">
            <a:xfrm>
              <a:off x="1241630" y="5202205"/>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5" name="直線接點 448"/>
            <p:cNvCxnSpPr/>
            <p:nvPr/>
          </p:nvCxnSpPr>
          <p:spPr bwMode="auto">
            <a:xfrm>
              <a:off x="1376645" y="5202205"/>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6" name="直線接點 449"/>
            <p:cNvCxnSpPr/>
            <p:nvPr/>
          </p:nvCxnSpPr>
          <p:spPr bwMode="auto">
            <a:xfrm>
              <a:off x="1511660" y="5202205"/>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7" name="直線接點 450"/>
            <p:cNvCxnSpPr/>
            <p:nvPr/>
          </p:nvCxnSpPr>
          <p:spPr bwMode="auto">
            <a:xfrm>
              <a:off x="1646675" y="5202205"/>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8" name="直線接點 451"/>
            <p:cNvCxnSpPr/>
            <p:nvPr/>
          </p:nvCxnSpPr>
          <p:spPr bwMode="auto">
            <a:xfrm>
              <a:off x="1781690" y="5195236"/>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9" name="直線接點 452"/>
            <p:cNvCxnSpPr/>
            <p:nvPr/>
          </p:nvCxnSpPr>
          <p:spPr bwMode="auto">
            <a:xfrm>
              <a:off x="1916705" y="5195236"/>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0" name="直線接點 453"/>
            <p:cNvCxnSpPr/>
            <p:nvPr/>
          </p:nvCxnSpPr>
          <p:spPr bwMode="auto">
            <a:xfrm>
              <a:off x="2051720" y="5195236"/>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1" name="直線接點 454"/>
            <p:cNvCxnSpPr/>
            <p:nvPr/>
          </p:nvCxnSpPr>
          <p:spPr bwMode="auto">
            <a:xfrm>
              <a:off x="2186735" y="5195236"/>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2" name="直線接點 455"/>
            <p:cNvCxnSpPr/>
            <p:nvPr/>
          </p:nvCxnSpPr>
          <p:spPr bwMode="auto">
            <a:xfrm>
              <a:off x="2321750" y="5195236"/>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3" name="直線接點 456"/>
            <p:cNvCxnSpPr/>
            <p:nvPr/>
          </p:nvCxnSpPr>
          <p:spPr bwMode="auto">
            <a:xfrm>
              <a:off x="1241630" y="549923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4" name="直線接點 457"/>
            <p:cNvCxnSpPr/>
            <p:nvPr/>
          </p:nvCxnSpPr>
          <p:spPr bwMode="auto">
            <a:xfrm>
              <a:off x="1376645" y="549923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5" name="直線接點 458"/>
            <p:cNvCxnSpPr/>
            <p:nvPr/>
          </p:nvCxnSpPr>
          <p:spPr bwMode="auto">
            <a:xfrm>
              <a:off x="1511660" y="549923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6" name="直線接點 459"/>
            <p:cNvCxnSpPr/>
            <p:nvPr/>
          </p:nvCxnSpPr>
          <p:spPr bwMode="auto">
            <a:xfrm>
              <a:off x="1646675" y="549923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7" name="直線接點 460"/>
            <p:cNvCxnSpPr/>
            <p:nvPr/>
          </p:nvCxnSpPr>
          <p:spPr bwMode="auto">
            <a:xfrm>
              <a:off x="1781690" y="551027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8" name="直線接點 461"/>
            <p:cNvCxnSpPr/>
            <p:nvPr/>
          </p:nvCxnSpPr>
          <p:spPr bwMode="auto">
            <a:xfrm>
              <a:off x="1916705" y="551027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9" name="直線接點 462"/>
            <p:cNvCxnSpPr/>
            <p:nvPr/>
          </p:nvCxnSpPr>
          <p:spPr bwMode="auto">
            <a:xfrm>
              <a:off x="2051720" y="551027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0" name="直線接點 463"/>
            <p:cNvCxnSpPr/>
            <p:nvPr/>
          </p:nvCxnSpPr>
          <p:spPr bwMode="auto">
            <a:xfrm>
              <a:off x="2186735" y="551027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1" name="直線接點 464"/>
            <p:cNvCxnSpPr/>
            <p:nvPr/>
          </p:nvCxnSpPr>
          <p:spPr bwMode="auto">
            <a:xfrm>
              <a:off x="2321750" y="551027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2" name="直線接點 465"/>
            <p:cNvCxnSpPr/>
            <p:nvPr/>
          </p:nvCxnSpPr>
          <p:spPr bwMode="auto">
            <a:xfrm>
              <a:off x="2591780" y="488717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3" name="直線接點 466"/>
            <p:cNvCxnSpPr/>
            <p:nvPr/>
          </p:nvCxnSpPr>
          <p:spPr bwMode="auto">
            <a:xfrm>
              <a:off x="2726795" y="488717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4" name="直線接點 467"/>
            <p:cNvCxnSpPr/>
            <p:nvPr/>
          </p:nvCxnSpPr>
          <p:spPr bwMode="auto">
            <a:xfrm>
              <a:off x="2861810" y="488717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5" name="直線接點 468"/>
            <p:cNvCxnSpPr/>
            <p:nvPr/>
          </p:nvCxnSpPr>
          <p:spPr bwMode="auto">
            <a:xfrm>
              <a:off x="2996825" y="488717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6" name="直線接點 469"/>
            <p:cNvCxnSpPr/>
            <p:nvPr/>
          </p:nvCxnSpPr>
          <p:spPr bwMode="auto">
            <a:xfrm>
              <a:off x="3131840" y="488020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7" name="直線接點 470"/>
            <p:cNvCxnSpPr/>
            <p:nvPr/>
          </p:nvCxnSpPr>
          <p:spPr bwMode="auto">
            <a:xfrm>
              <a:off x="3266855" y="488020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8" name="直線接點 471"/>
            <p:cNvCxnSpPr/>
            <p:nvPr/>
          </p:nvCxnSpPr>
          <p:spPr bwMode="auto">
            <a:xfrm>
              <a:off x="3401870" y="488020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39" name="直線接點 472"/>
            <p:cNvCxnSpPr/>
            <p:nvPr/>
          </p:nvCxnSpPr>
          <p:spPr bwMode="auto">
            <a:xfrm>
              <a:off x="3536885" y="488020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0" name="直線接點 473"/>
            <p:cNvCxnSpPr/>
            <p:nvPr/>
          </p:nvCxnSpPr>
          <p:spPr bwMode="auto">
            <a:xfrm>
              <a:off x="3671900" y="488020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1" name="直線接點 474"/>
            <p:cNvCxnSpPr/>
            <p:nvPr/>
          </p:nvCxnSpPr>
          <p:spPr bwMode="auto">
            <a:xfrm>
              <a:off x="2591780" y="5202205"/>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2" name="直線接點 478"/>
            <p:cNvCxnSpPr/>
            <p:nvPr/>
          </p:nvCxnSpPr>
          <p:spPr bwMode="auto">
            <a:xfrm>
              <a:off x="2726795" y="5202205"/>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3" name="直線接點 479"/>
            <p:cNvCxnSpPr/>
            <p:nvPr/>
          </p:nvCxnSpPr>
          <p:spPr bwMode="auto">
            <a:xfrm>
              <a:off x="2861810" y="5202205"/>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4" name="直線接點 480"/>
            <p:cNvCxnSpPr/>
            <p:nvPr/>
          </p:nvCxnSpPr>
          <p:spPr bwMode="auto">
            <a:xfrm>
              <a:off x="2996825" y="5202205"/>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5" name="直線接點 481"/>
            <p:cNvCxnSpPr/>
            <p:nvPr/>
          </p:nvCxnSpPr>
          <p:spPr bwMode="auto">
            <a:xfrm>
              <a:off x="3131840" y="5195236"/>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6" name="直線接點 482"/>
            <p:cNvCxnSpPr/>
            <p:nvPr/>
          </p:nvCxnSpPr>
          <p:spPr bwMode="auto">
            <a:xfrm>
              <a:off x="3266855" y="5195236"/>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7" name="直線接點 483"/>
            <p:cNvCxnSpPr/>
            <p:nvPr/>
          </p:nvCxnSpPr>
          <p:spPr bwMode="auto">
            <a:xfrm>
              <a:off x="3401870" y="5195236"/>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8" name="直線接點 484"/>
            <p:cNvCxnSpPr/>
            <p:nvPr/>
          </p:nvCxnSpPr>
          <p:spPr bwMode="auto">
            <a:xfrm>
              <a:off x="3536885" y="5195236"/>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49" name="直線接點 487"/>
            <p:cNvCxnSpPr/>
            <p:nvPr/>
          </p:nvCxnSpPr>
          <p:spPr bwMode="auto">
            <a:xfrm>
              <a:off x="3671900" y="5195236"/>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0" name="直線接點 488"/>
            <p:cNvCxnSpPr/>
            <p:nvPr/>
          </p:nvCxnSpPr>
          <p:spPr bwMode="auto">
            <a:xfrm>
              <a:off x="2591780" y="551724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1" name="直線接點 489"/>
            <p:cNvCxnSpPr/>
            <p:nvPr/>
          </p:nvCxnSpPr>
          <p:spPr bwMode="auto">
            <a:xfrm>
              <a:off x="2726795" y="551724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2" name="直線接點 490"/>
            <p:cNvCxnSpPr/>
            <p:nvPr/>
          </p:nvCxnSpPr>
          <p:spPr bwMode="auto">
            <a:xfrm>
              <a:off x="2861810" y="551724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3" name="直線接點 492"/>
            <p:cNvCxnSpPr/>
            <p:nvPr/>
          </p:nvCxnSpPr>
          <p:spPr bwMode="auto">
            <a:xfrm>
              <a:off x="2996825" y="551724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4" name="直線接點 493"/>
            <p:cNvCxnSpPr/>
            <p:nvPr/>
          </p:nvCxnSpPr>
          <p:spPr bwMode="auto">
            <a:xfrm>
              <a:off x="3131840" y="551027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5" name="直線接點 494"/>
            <p:cNvCxnSpPr/>
            <p:nvPr/>
          </p:nvCxnSpPr>
          <p:spPr bwMode="auto">
            <a:xfrm>
              <a:off x="3266855" y="551027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6" name="直線接點 495"/>
            <p:cNvCxnSpPr/>
            <p:nvPr/>
          </p:nvCxnSpPr>
          <p:spPr bwMode="auto">
            <a:xfrm>
              <a:off x="3401870" y="551027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7" name="直線接點 496"/>
            <p:cNvCxnSpPr/>
            <p:nvPr/>
          </p:nvCxnSpPr>
          <p:spPr bwMode="auto">
            <a:xfrm>
              <a:off x="3536885" y="551027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8" name="直線接點 497"/>
            <p:cNvCxnSpPr/>
            <p:nvPr/>
          </p:nvCxnSpPr>
          <p:spPr bwMode="auto">
            <a:xfrm>
              <a:off x="3671900" y="551027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59" name="直線接點 498"/>
            <p:cNvCxnSpPr/>
            <p:nvPr/>
          </p:nvCxnSpPr>
          <p:spPr bwMode="auto">
            <a:xfrm>
              <a:off x="3941930" y="488717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0" name="直線接點 506"/>
            <p:cNvCxnSpPr/>
            <p:nvPr/>
          </p:nvCxnSpPr>
          <p:spPr bwMode="auto">
            <a:xfrm>
              <a:off x="4076945" y="488717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1" name="直線接點 507"/>
            <p:cNvCxnSpPr/>
            <p:nvPr/>
          </p:nvCxnSpPr>
          <p:spPr bwMode="auto">
            <a:xfrm>
              <a:off x="4211960" y="488717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2" name="直線接點 508"/>
            <p:cNvCxnSpPr/>
            <p:nvPr/>
          </p:nvCxnSpPr>
          <p:spPr bwMode="auto">
            <a:xfrm>
              <a:off x="4346975" y="488717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3" name="直線接點 509"/>
            <p:cNvCxnSpPr/>
            <p:nvPr/>
          </p:nvCxnSpPr>
          <p:spPr bwMode="auto">
            <a:xfrm>
              <a:off x="4481990" y="488020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4" name="直線接點 510"/>
            <p:cNvCxnSpPr/>
            <p:nvPr/>
          </p:nvCxnSpPr>
          <p:spPr bwMode="auto">
            <a:xfrm>
              <a:off x="4617005" y="488020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5" name="直線接點 511"/>
            <p:cNvCxnSpPr/>
            <p:nvPr/>
          </p:nvCxnSpPr>
          <p:spPr bwMode="auto">
            <a:xfrm>
              <a:off x="4752020" y="488020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6" name="直線接點 514"/>
            <p:cNvCxnSpPr/>
            <p:nvPr/>
          </p:nvCxnSpPr>
          <p:spPr bwMode="auto">
            <a:xfrm>
              <a:off x="4887035" y="488020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7" name="直線接點 515"/>
            <p:cNvCxnSpPr/>
            <p:nvPr/>
          </p:nvCxnSpPr>
          <p:spPr bwMode="auto">
            <a:xfrm>
              <a:off x="5022050" y="488020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8" name="直線接點 516"/>
            <p:cNvCxnSpPr/>
            <p:nvPr/>
          </p:nvCxnSpPr>
          <p:spPr bwMode="auto">
            <a:xfrm>
              <a:off x="3941930" y="5202205"/>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69" name="直線接點 517"/>
            <p:cNvCxnSpPr/>
            <p:nvPr/>
          </p:nvCxnSpPr>
          <p:spPr bwMode="auto">
            <a:xfrm>
              <a:off x="4076945" y="5202205"/>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70" name="直線接點 518"/>
            <p:cNvCxnSpPr/>
            <p:nvPr/>
          </p:nvCxnSpPr>
          <p:spPr bwMode="auto">
            <a:xfrm>
              <a:off x="4211960" y="5202205"/>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71" name="直線接點 519"/>
            <p:cNvCxnSpPr/>
            <p:nvPr/>
          </p:nvCxnSpPr>
          <p:spPr bwMode="auto">
            <a:xfrm>
              <a:off x="4346975" y="5202205"/>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72" name="直線接點 520"/>
            <p:cNvCxnSpPr/>
            <p:nvPr/>
          </p:nvCxnSpPr>
          <p:spPr bwMode="auto">
            <a:xfrm>
              <a:off x="4481990" y="5195236"/>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73" name="直線接點 521"/>
            <p:cNvCxnSpPr/>
            <p:nvPr/>
          </p:nvCxnSpPr>
          <p:spPr bwMode="auto">
            <a:xfrm>
              <a:off x="4617005" y="5195236"/>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74" name="直線接點 522"/>
            <p:cNvCxnSpPr/>
            <p:nvPr/>
          </p:nvCxnSpPr>
          <p:spPr bwMode="auto">
            <a:xfrm>
              <a:off x="4752020" y="5195236"/>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75" name="直線接點 523"/>
            <p:cNvCxnSpPr/>
            <p:nvPr/>
          </p:nvCxnSpPr>
          <p:spPr bwMode="auto">
            <a:xfrm>
              <a:off x="4887035" y="5195236"/>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76" name="直線接點 524"/>
            <p:cNvCxnSpPr/>
            <p:nvPr/>
          </p:nvCxnSpPr>
          <p:spPr bwMode="auto">
            <a:xfrm>
              <a:off x="5022050" y="5195236"/>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77" name="直線接點 525"/>
            <p:cNvCxnSpPr/>
            <p:nvPr/>
          </p:nvCxnSpPr>
          <p:spPr bwMode="auto">
            <a:xfrm>
              <a:off x="3941930" y="551724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78" name="直線接點 526"/>
            <p:cNvCxnSpPr/>
            <p:nvPr/>
          </p:nvCxnSpPr>
          <p:spPr bwMode="auto">
            <a:xfrm>
              <a:off x="4076945" y="551724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79" name="直線接點 527"/>
            <p:cNvCxnSpPr/>
            <p:nvPr/>
          </p:nvCxnSpPr>
          <p:spPr bwMode="auto">
            <a:xfrm>
              <a:off x="4211960" y="551724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80" name="直線接點 528"/>
            <p:cNvCxnSpPr/>
            <p:nvPr/>
          </p:nvCxnSpPr>
          <p:spPr bwMode="auto">
            <a:xfrm>
              <a:off x="4346975" y="551724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81" name="直線接點 529"/>
            <p:cNvCxnSpPr/>
            <p:nvPr/>
          </p:nvCxnSpPr>
          <p:spPr bwMode="auto">
            <a:xfrm>
              <a:off x="4481990" y="551027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82" name="直線接點 530"/>
            <p:cNvCxnSpPr/>
            <p:nvPr/>
          </p:nvCxnSpPr>
          <p:spPr bwMode="auto">
            <a:xfrm>
              <a:off x="4617005" y="551027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83" name="直線接點 531"/>
            <p:cNvCxnSpPr/>
            <p:nvPr/>
          </p:nvCxnSpPr>
          <p:spPr bwMode="auto">
            <a:xfrm>
              <a:off x="4752020" y="551027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84" name="直線接點 532"/>
            <p:cNvCxnSpPr/>
            <p:nvPr/>
          </p:nvCxnSpPr>
          <p:spPr bwMode="auto">
            <a:xfrm>
              <a:off x="4887035" y="551027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85" name="直線接點 533"/>
            <p:cNvCxnSpPr/>
            <p:nvPr/>
          </p:nvCxnSpPr>
          <p:spPr bwMode="auto">
            <a:xfrm>
              <a:off x="5022050" y="551027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86" name="直線接點 534"/>
            <p:cNvCxnSpPr/>
            <p:nvPr/>
          </p:nvCxnSpPr>
          <p:spPr bwMode="auto">
            <a:xfrm>
              <a:off x="5292080" y="488717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87" name="直線接點 535"/>
            <p:cNvCxnSpPr/>
            <p:nvPr/>
          </p:nvCxnSpPr>
          <p:spPr bwMode="auto">
            <a:xfrm>
              <a:off x="5427095" y="488717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88" name="直線接點 536"/>
            <p:cNvCxnSpPr/>
            <p:nvPr/>
          </p:nvCxnSpPr>
          <p:spPr bwMode="auto">
            <a:xfrm>
              <a:off x="5562110" y="488717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89" name="直線接點 537"/>
            <p:cNvCxnSpPr/>
            <p:nvPr/>
          </p:nvCxnSpPr>
          <p:spPr bwMode="auto">
            <a:xfrm>
              <a:off x="5697125" y="488717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0" name="直線接點 538"/>
            <p:cNvCxnSpPr/>
            <p:nvPr/>
          </p:nvCxnSpPr>
          <p:spPr bwMode="auto">
            <a:xfrm>
              <a:off x="5832140" y="488020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1" name="直線接點 539"/>
            <p:cNvCxnSpPr/>
            <p:nvPr/>
          </p:nvCxnSpPr>
          <p:spPr bwMode="auto">
            <a:xfrm>
              <a:off x="5967155" y="488020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2" name="直線接點 540"/>
            <p:cNvCxnSpPr/>
            <p:nvPr/>
          </p:nvCxnSpPr>
          <p:spPr bwMode="auto">
            <a:xfrm>
              <a:off x="6102170" y="488020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3" name="直線接點 541"/>
            <p:cNvCxnSpPr/>
            <p:nvPr/>
          </p:nvCxnSpPr>
          <p:spPr bwMode="auto">
            <a:xfrm>
              <a:off x="6237185" y="488020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4" name="直線接點 542"/>
            <p:cNvCxnSpPr/>
            <p:nvPr/>
          </p:nvCxnSpPr>
          <p:spPr bwMode="auto">
            <a:xfrm>
              <a:off x="6372200" y="488020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5" name="直線接點 543"/>
            <p:cNvCxnSpPr/>
            <p:nvPr/>
          </p:nvCxnSpPr>
          <p:spPr bwMode="auto">
            <a:xfrm>
              <a:off x="5292080" y="5202205"/>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6" name="直線接點 544"/>
            <p:cNvCxnSpPr/>
            <p:nvPr/>
          </p:nvCxnSpPr>
          <p:spPr bwMode="auto">
            <a:xfrm>
              <a:off x="5427095" y="5202205"/>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7" name="直線接點 545"/>
            <p:cNvCxnSpPr/>
            <p:nvPr/>
          </p:nvCxnSpPr>
          <p:spPr bwMode="auto">
            <a:xfrm>
              <a:off x="5562110" y="5202205"/>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8" name="直線接點 546"/>
            <p:cNvCxnSpPr/>
            <p:nvPr/>
          </p:nvCxnSpPr>
          <p:spPr bwMode="auto">
            <a:xfrm>
              <a:off x="5697125" y="5202205"/>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99" name="直線接點 564"/>
            <p:cNvCxnSpPr/>
            <p:nvPr/>
          </p:nvCxnSpPr>
          <p:spPr bwMode="auto">
            <a:xfrm>
              <a:off x="5832140" y="5195236"/>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0" name="直線接點 565"/>
            <p:cNvCxnSpPr/>
            <p:nvPr/>
          </p:nvCxnSpPr>
          <p:spPr bwMode="auto">
            <a:xfrm>
              <a:off x="5967155" y="5195236"/>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1" name="直線接點 566"/>
            <p:cNvCxnSpPr/>
            <p:nvPr/>
          </p:nvCxnSpPr>
          <p:spPr bwMode="auto">
            <a:xfrm>
              <a:off x="6102170" y="5195236"/>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2" name="直線接點 567"/>
            <p:cNvCxnSpPr/>
            <p:nvPr/>
          </p:nvCxnSpPr>
          <p:spPr bwMode="auto">
            <a:xfrm>
              <a:off x="6237185" y="5195236"/>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3" name="直線接點 568"/>
            <p:cNvCxnSpPr/>
            <p:nvPr/>
          </p:nvCxnSpPr>
          <p:spPr bwMode="auto">
            <a:xfrm>
              <a:off x="6372200" y="5195236"/>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4" name="直線接點 569"/>
            <p:cNvCxnSpPr/>
            <p:nvPr/>
          </p:nvCxnSpPr>
          <p:spPr bwMode="auto">
            <a:xfrm>
              <a:off x="5292080" y="551724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5" name="直線接點 570"/>
            <p:cNvCxnSpPr/>
            <p:nvPr/>
          </p:nvCxnSpPr>
          <p:spPr bwMode="auto">
            <a:xfrm>
              <a:off x="5427095" y="551724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6" name="直線接點 571"/>
            <p:cNvCxnSpPr/>
            <p:nvPr/>
          </p:nvCxnSpPr>
          <p:spPr bwMode="auto">
            <a:xfrm>
              <a:off x="5562110" y="551724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7" name="直線接點 572"/>
            <p:cNvCxnSpPr/>
            <p:nvPr/>
          </p:nvCxnSpPr>
          <p:spPr bwMode="auto">
            <a:xfrm>
              <a:off x="5697125" y="5517240"/>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8" name="直線接點 573"/>
            <p:cNvCxnSpPr/>
            <p:nvPr/>
          </p:nvCxnSpPr>
          <p:spPr bwMode="auto">
            <a:xfrm>
              <a:off x="5832140" y="551027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09" name="直線接點 574"/>
            <p:cNvCxnSpPr/>
            <p:nvPr/>
          </p:nvCxnSpPr>
          <p:spPr bwMode="auto">
            <a:xfrm>
              <a:off x="5967155" y="551027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0" name="直線接點 575"/>
            <p:cNvCxnSpPr/>
            <p:nvPr/>
          </p:nvCxnSpPr>
          <p:spPr bwMode="auto">
            <a:xfrm>
              <a:off x="6102170" y="551027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1" name="直線接點 576"/>
            <p:cNvCxnSpPr/>
            <p:nvPr/>
          </p:nvCxnSpPr>
          <p:spPr bwMode="auto">
            <a:xfrm>
              <a:off x="6237185" y="551027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2" name="直線接點 577"/>
            <p:cNvCxnSpPr/>
            <p:nvPr/>
          </p:nvCxnSpPr>
          <p:spPr bwMode="auto">
            <a:xfrm>
              <a:off x="6372200" y="5510271"/>
              <a:ext cx="0" cy="720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523" name="矩形 365"/>
          <p:cNvSpPr/>
          <p:nvPr/>
        </p:nvSpPr>
        <p:spPr bwMode="auto">
          <a:xfrm>
            <a:off x="5311419" y="4990105"/>
            <a:ext cx="238758" cy="586650"/>
          </a:xfrm>
          <a:prstGeom prst="rect">
            <a:avLst/>
          </a:prstGeom>
          <a:noFill/>
          <a:ln w="15875" cap="flat" cmpd="sng" algn="ctr">
            <a:solidFill>
              <a:srgbClr val="FF00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28575">
                <a:solidFill>
                  <a:schemeClr val="tx1"/>
                </a:solidFill>
              </a:ln>
              <a:solidFill>
                <a:schemeClr val="tx1"/>
              </a:solidFill>
              <a:effectLst/>
              <a:latin typeface="Times New Roman" pitchFamily="18" charset="0"/>
              <a:ea typeface="新細明體" pitchFamily="18" charset="-120"/>
              <a:cs typeface="Times New Roman" pitchFamily="18" charset="0"/>
            </a:endParaRPr>
          </a:p>
        </p:txBody>
      </p:sp>
      <p:cxnSp>
        <p:nvCxnSpPr>
          <p:cNvPr id="524" name="直線單箭頭接點 199"/>
          <p:cNvCxnSpPr>
            <a:stCxn id="525" idx="2"/>
          </p:cNvCxnSpPr>
          <p:nvPr/>
        </p:nvCxnSpPr>
        <p:spPr bwMode="auto">
          <a:xfrm>
            <a:off x="5063550" y="4877895"/>
            <a:ext cx="240517" cy="11465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25" name="文字方塊 200"/>
          <p:cNvSpPr txBox="1"/>
          <p:nvPr/>
        </p:nvSpPr>
        <p:spPr>
          <a:xfrm>
            <a:off x="4629904" y="4677840"/>
            <a:ext cx="867292" cy="200055"/>
          </a:xfrm>
          <a:prstGeom prst="rect">
            <a:avLst/>
          </a:prstGeom>
          <a:noFill/>
        </p:spPr>
        <p:txBody>
          <a:bodyPr wrap="square" rtlCol="0">
            <a:spAutoFit/>
          </a:bodyPr>
          <a:lstStyle/>
          <a:p>
            <a:r>
              <a:rPr lang="en-US" altLang="zh-TW" sz="700" dirty="0">
                <a:latin typeface="Bookman Old Style" panose="02050604050505020204" pitchFamily="18" charset="0"/>
                <a:cs typeface="Times New Roman" pitchFamily="18" charset="0"/>
              </a:rPr>
              <a:t>AreaOffset</a:t>
            </a:r>
            <a:r>
              <a:rPr lang="en-US" altLang="zh-TW" sz="700" baseline="-25000" dirty="0">
                <a:latin typeface="Bookman Old Style" panose="02050604050505020204" pitchFamily="18" charset="0"/>
                <a:cs typeface="Times New Roman" pitchFamily="18" charset="0"/>
              </a:rPr>
              <a:t>1</a:t>
            </a:r>
            <a:r>
              <a:rPr lang="en-US" altLang="zh-TW" sz="700" dirty="0">
                <a:latin typeface="Bookman Old Style" panose="02050604050505020204" pitchFamily="18" charset="0"/>
                <a:cs typeface="Times New Roman" pitchFamily="18" charset="0"/>
              </a:rPr>
              <a:t> = 0</a:t>
            </a:r>
            <a:endParaRPr lang="zh-TW" altLang="en-US" sz="700" dirty="0">
              <a:latin typeface="Bookman Old Style" panose="02050604050505020204" pitchFamily="18" charset="0"/>
              <a:cs typeface="Times New Roman" pitchFamily="18" charset="0"/>
            </a:endParaRPr>
          </a:p>
        </p:txBody>
      </p:sp>
      <p:sp>
        <p:nvSpPr>
          <p:cNvPr id="526" name="矩形 20"/>
          <p:cNvSpPr/>
          <p:nvPr/>
        </p:nvSpPr>
        <p:spPr>
          <a:xfrm>
            <a:off x="5179656" y="4454120"/>
            <a:ext cx="1302524" cy="200055"/>
          </a:xfrm>
          <a:prstGeom prst="rect">
            <a:avLst/>
          </a:prstGeom>
        </p:spPr>
        <p:txBody>
          <a:bodyPr wrap="square">
            <a:spAutoFit/>
          </a:bodyPr>
          <a:lstStyle/>
          <a:p>
            <a:r>
              <a:rPr lang="en-US" altLang="zh-TW" sz="700" dirty="0" err="1">
                <a:latin typeface="Bookman Old Style" panose="02050604050505020204" pitchFamily="18" charset="0"/>
                <a:cs typeface="Times New Roman" pitchFamily="18" charset="0"/>
              </a:rPr>
              <a:t>AreaCycle</a:t>
            </a:r>
            <a:r>
              <a:rPr lang="en-US" altLang="zh-TW" sz="700" dirty="0">
                <a:latin typeface="Bookman Old Style" panose="02050604050505020204" pitchFamily="18" charset="0"/>
                <a:cs typeface="Times New Roman" pitchFamily="18" charset="0"/>
              </a:rPr>
              <a:t> = 10 (subframe) </a:t>
            </a:r>
          </a:p>
        </p:txBody>
      </p:sp>
      <p:sp>
        <p:nvSpPr>
          <p:cNvPr id="527" name="弧形 205"/>
          <p:cNvSpPr/>
          <p:nvPr/>
        </p:nvSpPr>
        <p:spPr bwMode="auto">
          <a:xfrm>
            <a:off x="5753051" y="4790416"/>
            <a:ext cx="1637965" cy="746133"/>
          </a:xfrm>
          <a:prstGeom prst="arc">
            <a:avLst>
              <a:gd name="adj1" fmla="val 10817242"/>
              <a:gd name="adj2" fmla="val 0"/>
            </a:avLst>
          </a:prstGeom>
          <a:noFill/>
          <a:ln w="9525" cap="flat" cmpd="sng" algn="ctr">
            <a:solidFill>
              <a:srgbClr val="FF0000"/>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Trebuchet MS" pitchFamily="34" charset="0"/>
              <a:ea typeface="新細明體" pitchFamily="18" charset="-120"/>
            </a:endParaRPr>
          </a:p>
        </p:txBody>
      </p:sp>
      <p:sp>
        <p:nvSpPr>
          <p:cNvPr id="528" name="矩形 206"/>
          <p:cNvSpPr/>
          <p:nvPr/>
        </p:nvSpPr>
        <p:spPr>
          <a:xfrm>
            <a:off x="6238448" y="4625680"/>
            <a:ext cx="1268872" cy="184666"/>
          </a:xfrm>
          <a:prstGeom prst="rect">
            <a:avLst/>
          </a:prstGeom>
        </p:spPr>
        <p:txBody>
          <a:bodyPr wrap="square">
            <a:spAutoFit/>
          </a:bodyPr>
          <a:lstStyle/>
          <a:p>
            <a:r>
              <a:rPr lang="en-US" altLang="zh-TW" sz="600" dirty="0">
                <a:latin typeface="Bookman Old Style" panose="02050604050505020204" pitchFamily="18" charset="0"/>
                <a:cs typeface="Times New Roman" pitchFamily="18" charset="0"/>
              </a:rPr>
              <a:t>AreaCycle</a:t>
            </a:r>
            <a:r>
              <a:rPr lang="en-US" altLang="zh-TW" sz="600" baseline="-25000" dirty="0">
                <a:latin typeface="Bookman Old Style" panose="02050604050505020204" pitchFamily="18" charset="0"/>
                <a:cs typeface="Times New Roman" pitchFamily="18" charset="0"/>
              </a:rPr>
              <a:t>2</a:t>
            </a:r>
            <a:r>
              <a:rPr lang="en-US" altLang="zh-TW" sz="600" dirty="0">
                <a:latin typeface="Bookman Old Style" panose="02050604050505020204" pitchFamily="18" charset="0"/>
                <a:cs typeface="Times New Roman" pitchFamily="18" charset="0"/>
              </a:rPr>
              <a:t> = 20 (subframe) </a:t>
            </a:r>
          </a:p>
        </p:txBody>
      </p:sp>
      <p:sp>
        <p:nvSpPr>
          <p:cNvPr id="529" name="文字方塊 207"/>
          <p:cNvSpPr txBox="1"/>
          <p:nvPr/>
        </p:nvSpPr>
        <p:spPr>
          <a:xfrm>
            <a:off x="4884476" y="5689961"/>
            <a:ext cx="1079105" cy="200055"/>
          </a:xfrm>
          <a:prstGeom prst="rect">
            <a:avLst/>
          </a:prstGeom>
          <a:noFill/>
        </p:spPr>
        <p:txBody>
          <a:bodyPr wrap="square" rtlCol="0">
            <a:spAutoFit/>
          </a:bodyPr>
          <a:lstStyle/>
          <a:p>
            <a:r>
              <a:rPr lang="en-US" altLang="zh-TW" sz="700" dirty="0">
                <a:latin typeface="Bookman Old Style" panose="02050604050505020204" pitchFamily="18" charset="0"/>
                <a:cs typeface="Times New Roman" pitchFamily="18" charset="0"/>
              </a:rPr>
              <a:t>AreaOffset</a:t>
            </a:r>
            <a:r>
              <a:rPr lang="en-US" altLang="zh-TW" sz="700" baseline="-25000" dirty="0">
                <a:latin typeface="Bookman Old Style" panose="02050604050505020204" pitchFamily="18" charset="0"/>
                <a:cs typeface="Times New Roman" pitchFamily="18" charset="0"/>
              </a:rPr>
              <a:t>2</a:t>
            </a:r>
            <a:r>
              <a:rPr lang="en-US" altLang="zh-TW" sz="700" dirty="0">
                <a:latin typeface="Bookman Old Style" panose="02050604050505020204" pitchFamily="18" charset="0"/>
                <a:cs typeface="Times New Roman" pitchFamily="18" charset="0"/>
              </a:rPr>
              <a:t> = 3</a:t>
            </a:r>
            <a:endParaRPr lang="zh-TW" altLang="en-US" sz="700" dirty="0">
              <a:latin typeface="Bookman Old Style" panose="02050604050505020204" pitchFamily="18" charset="0"/>
              <a:cs typeface="Times New Roman" pitchFamily="18" charset="0"/>
            </a:endParaRPr>
          </a:p>
        </p:txBody>
      </p:sp>
      <p:cxnSp>
        <p:nvCxnSpPr>
          <p:cNvPr id="530" name="直線單箭頭接點 212"/>
          <p:cNvCxnSpPr>
            <a:stCxn id="529" idx="0"/>
          </p:cNvCxnSpPr>
          <p:nvPr/>
        </p:nvCxnSpPr>
        <p:spPr bwMode="auto">
          <a:xfrm flipV="1">
            <a:off x="5424029" y="5588123"/>
            <a:ext cx="126149" cy="10183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531" name="矩形 23"/>
          <p:cNvSpPr/>
          <p:nvPr/>
        </p:nvSpPr>
        <p:spPr>
          <a:xfrm>
            <a:off x="7223433" y="4508982"/>
            <a:ext cx="1636808" cy="307777"/>
          </a:xfrm>
          <a:prstGeom prst="rect">
            <a:avLst/>
          </a:prstGeom>
        </p:spPr>
        <p:txBody>
          <a:bodyPr wrap="square">
            <a:spAutoFit/>
          </a:bodyPr>
          <a:lstStyle/>
          <a:p>
            <a:pPr lvl="1"/>
            <a:r>
              <a:rPr lang="en-US" altLang="zh-TW" sz="700" dirty="0" err="1">
                <a:latin typeface="Bookman Old Style" panose="02050604050505020204" pitchFamily="18" charset="0"/>
                <a:cs typeface="Times New Roman" pitchFamily="18" charset="0"/>
              </a:rPr>
              <a:t>Service_Scheduling</a:t>
            </a:r>
            <a:r>
              <a:rPr lang="en-US" altLang="zh-TW" sz="700" dirty="0">
                <a:latin typeface="Bookman Old Style" panose="02050604050505020204" pitchFamily="18" charset="0"/>
                <a:cs typeface="Times New Roman" pitchFamily="18" charset="0"/>
              </a:rPr>
              <a:t> </a:t>
            </a:r>
            <a:r>
              <a:rPr lang="en-US" altLang="zh-TW" sz="700" baseline="-25000" dirty="0">
                <a:latin typeface="Bookman Old Style" panose="02050604050505020204" pitchFamily="18" charset="0"/>
                <a:cs typeface="Times New Roman" pitchFamily="18" charset="0"/>
              </a:rPr>
              <a:t>1</a:t>
            </a:r>
            <a:r>
              <a:rPr lang="en-US" altLang="zh-TW" sz="700" dirty="0">
                <a:latin typeface="Bookman Old Style" panose="02050604050505020204" pitchFamily="18" charset="0"/>
                <a:cs typeface="Times New Roman" pitchFamily="18" charset="0"/>
              </a:rPr>
              <a:t>= (start, end) = (0, 1)</a:t>
            </a:r>
          </a:p>
        </p:txBody>
      </p:sp>
      <p:sp>
        <p:nvSpPr>
          <p:cNvPr id="532" name="矩形 226"/>
          <p:cNvSpPr/>
          <p:nvPr/>
        </p:nvSpPr>
        <p:spPr>
          <a:xfrm>
            <a:off x="4836097" y="3645024"/>
            <a:ext cx="897352" cy="261610"/>
          </a:xfrm>
          <a:prstGeom prst="rect">
            <a:avLst/>
          </a:prstGeom>
        </p:spPr>
        <p:txBody>
          <a:bodyPr wrap="square">
            <a:spAutoFit/>
          </a:bodyPr>
          <a:lstStyle/>
          <a:p>
            <a:r>
              <a:rPr lang="en-US" altLang="zh-TW" sz="1050" b="1" dirty="0">
                <a:solidFill>
                  <a:srgbClr val="0066FF"/>
                </a:solidFill>
                <a:cs typeface="Times New Roman" pitchFamily="18" charset="0"/>
              </a:rPr>
              <a:t>For example: </a:t>
            </a:r>
          </a:p>
        </p:txBody>
      </p:sp>
      <p:sp>
        <p:nvSpPr>
          <p:cNvPr id="533" name="矩形 365"/>
          <p:cNvSpPr/>
          <p:nvPr/>
        </p:nvSpPr>
        <p:spPr bwMode="auto">
          <a:xfrm>
            <a:off x="6133876" y="5003214"/>
            <a:ext cx="238758" cy="586650"/>
          </a:xfrm>
          <a:prstGeom prst="rect">
            <a:avLst/>
          </a:prstGeom>
          <a:noFill/>
          <a:ln w="15875" cap="flat" cmpd="sng" algn="ctr">
            <a:solidFill>
              <a:srgbClr val="FF00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28575">
                <a:solidFill>
                  <a:schemeClr val="tx1"/>
                </a:solidFill>
              </a:ln>
              <a:solidFill>
                <a:schemeClr val="tx1"/>
              </a:solidFill>
              <a:effectLst/>
              <a:latin typeface="Times New Roman" pitchFamily="18" charset="0"/>
              <a:ea typeface="新細明體" pitchFamily="18" charset="-120"/>
              <a:cs typeface="Times New Roman" pitchFamily="18" charset="0"/>
            </a:endParaRPr>
          </a:p>
        </p:txBody>
      </p:sp>
      <p:sp>
        <p:nvSpPr>
          <p:cNvPr id="534" name="矩形 365"/>
          <p:cNvSpPr/>
          <p:nvPr/>
        </p:nvSpPr>
        <p:spPr bwMode="auto">
          <a:xfrm>
            <a:off x="6952277" y="4993986"/>
            <a:ext cx="238758" cy="586650"/>
          </a:xfrm>
          <a:prstGeom prst="rect">
            <a:avLst/>
          </a:prstGeom>
          <a:noFill/>
          <a:ln w="15875" cap="flat" cmpd="sng" algn="ctr">
            <a:solidFill>
              <a:srgbClr val="FF00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28575">
                <a:solidFill>
                  <a:schemeClr val="tx1"/>
                </a:solidFill>
              </a:ln>
              <a:solidFill>
                <a:schemeClr val="tx1"/>
              </a:solidFill>
              <a:effectLst/>
              <a:latin typeface="Times New Roman" pitchFamily="18" charset="0"/>
              <a:ea typeface="新細明體" pitchFamily="18" charset="-120"/>
              <a:cs typeface="Times New Roman" pitchFamily="18" charset="0"/>
            </a:endParaRPr>
          </a:p>
        </p:txBody>
      </p:sp>
      <p:sp>
        <p:nvSpPr>
          <p:cNvPr id="535" name="矩形 365"/>
          <p:cNvSpPr/>
          <p:nvPr/>
        </p:nvSpPr>
        <p:spPr bwMode="auto">
          <a:xfrm>
            <a:off x="7776640" y="4993691"/>
            <a:ext cx="238758" cy="586650"/>
          </a:xfrm>
          <a:prstGeom prst="rect">
            <a:avLst/>
          </a:prstGeom>
          <a:noFill/>
          <a:ln w="15875" cap="flat" cmpd="sng" algn="ctr">
            <a:solidFill>
              <a:srgbClr val="FF00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28575">
                <a:solidFill>
                  <a:schemeClr val="tx1"/>
                </a:solidFill>
              </a:ln>
              <a:solidFill>
                <a:schemeClr val="tx1"/>
              </a:solidFill>
              <a:effectLst/>
              <a:latin typeface="Times New Roman" pitchFamily="18" charset="0"/>
              <a:ea typeface="新細明體" pitchFamily="18" charset="-120"/>
              <a:cs typeface="Times New Roman" pitchFamily="18" charset="0"/>
            </a:endParaRPr>
          </a:p>
        </p:txBody>
      </p:sp>
      <p:sp>
        <p:nvSpPr>
          <p:cNvPr id="536" name="矩形 365"/>
          <p:cNvSpPr/>
          <p:nvPr/>
        </p:nvSpPr>
        <p:spPr bwMode="auto">
          <a:xfrm>
            <a:off x="5559580" y="5185184"/>
            <a:ext cx="238758" cy="398408"/>
          </a:xfrm>
          <a:prstGeom prst="rect">
            <a:avLst/>
          </a:prstGeom>
          <a:noFill/>
          <a:ln w="15875" cap="flat" cmpd="sng" algn="ctr">
            <a:solidFill>
              <a:srgbClr val="0000FF"/>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28575">
                <a:solidFill>
                  <a:schemeClr val="tx1"/>
                </a:solidFill>
              </a:ln>
              <a:solidFill>
                <a:schemeClr val="tx1"/>
              </a:solidFill>
              <a:effectLst/>
              <a:latin typeface="Times New Roman" pitchFamily="18" charset="0"/>
              <a:ea typeface="新細明體" pitchFamily="18" charset="-120"/>
              <a:cs typeface="Times New Roman" pitchFamily="18" charset="0"/>
            </a:endParaRPr>
          </a:p>
        </p:txBody>
      </p:sp>
      <p:sp>
        <p:nvSpPr>
          <p:cNvPr id="537" name="矩形 365"/>
          <p:cNvSpPr/>
          <p:nvPr/>
        </p:nvSpPr>
        <p:spPr bwMode="auto">
          <a:xfrm>
            <a:off x="7199340" y="5178347"/>
            <a:ext cx="238758" cy="398408"/>
          </a:xfrm>
          <a:prstGeom prst="rect">
            <a:avLst/>
          </a:prstGeom>
          <a:noFill/>
          <a:ln w="15875" cap="flat" cmpd="sng" algn="ctr">
            <a:solidFill>
              <a:srgbClr val="0000FF"/>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dirty="0">
              <a:ln w="28575">
                <a:solidFill>
                  <a:schemeClr val="tx1"/>
                </a:solidFill>
              </a:ln>
              <a:solidFill>
                <a:schemeClr val="tx1"/>
              </a:solidFill>
              <a:effectLst/>
              <a:latin typeface="Times New Roman" pitchFamily="18" charset="0"/>
              <a:ea typeface="新細明體" pitchFamily="18" charset="-120"/>
              <a:cs typeface="Times New Roman" pitchFamily="18" charset="0"/>
            </a:endParaRPr>
          </a:p>
        </p:txBody>
      </p:sp>
      <p:cxnSp>
        <p:nvCxnSpPr>
          <p:cNvPr id="538" name="Straight Arrow Connector 537"/>
          <p:cNvCxnSpPr/>
          <p:nvPr/>
        </p:nvCxnSpPr>
        <p:spPr>
          <a:xfrm flipH="1">
            <a:off x="7805767" y="4783418"/>
            <a:ext cx="74081" cy="19495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9" name="Straight Arrow Connector 538"/>
          <p:cNvCxnSpPr>
            <a:stCxn id="531" idx="2"/>
            <a:endCxn id="130" idx="0"/>
          </p:cNvCxnSpPr>
          <p:nvPr/>
        </p:nvCxnSpPr>
        <p:spPr>
          <a:xfrm flipH="1">
            <a:off x="7905015" y="4816759"/>
            <a:ext cx="136822" cy="2805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26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15"/>
                                        </p:tgtEl>
                                        <p:attrNameLst>
                                          <p:attrName>style.visibility</p:attrName>
                                        </p:attrNameLst>
                                      </p:cBhvr>
                                      <p:to>
                                        <p:strVal val="visible"/>
                                      </p:to>
                                    </p:set>
                                    <p:animEffect transition="in" filter="dissolve">
                                      <p:cBhvr>
                                        <p:cTn id="7" dur="500"/>
                                        <p:tgtEl>
                                          <p:spTgt spid="3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16"/>
                                        </p:tgtEl>
                                        <p:attrNameLst>
                                          <p:attrName>style.visibility</p:attrName>
                                        </p:attrNameLst>
                                      </p:cBhvr>
                                      <p:to>
                                        <p:strVal val="visible"/>
                                      </p:to>
                                    </p:set>
                                    <p:animEffect transition="in" filter="dissolve">
                                      <p:cBhvr>
                                        <p:cTn id="10" dur="500"/>
                                        <p:tgtEl>
                                          <p:spTgt spid="31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17"/>
                                        </p:tgtEl>
                                        <p:attrNameLst>
                                          <p:attrName>style.visibility</p:attrName>
                                        </p:attrNameLst>
                                      </p:cBhvr>
                                      <p:to>
                                        <p:strVal val="visible"/>
                                      </p:to>
                                    </p:set>
                                    <p:animEffect transition="in" filter="dissolve">
                                      <p:cBhvr>
                                        <p:cTn id="13" dur="500"/>
                                        <p:tgtEl>
                                          <p:spTgt spid="31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18"/>
                                        </p:tgtEl>
                                        <p:attrNameLst>
                                          <p:attrName>style.visibility</p:attrName>
                                        </p:attrNameLst>
                                      </p:cBhvr>
                                      <p:to>
                                        <p:strVal val="visible"/>
                                      </p:to>
                                    </p:set>
                                    <p:animEffect transition="in" filter="dissolve">
                                      <p:cBhvr>
                                        <p:cTn id="16" dur="500"/>
                                        <p:tgtEl>
                                          <p:spTgt spid="318"/>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19"/>
                                        </p:tgtEl>
                                        <p:attrNameLst>
                                          <p:attrName>style.visibility</p:attrName>
                                        </p:attrNameLst>
                                      </p:cBhvr>
                                      <p:to>
                                        <p:strVal val="visible"/>
                                      </p:to>
                                    </p:set>
                                    <p:animEffect transition="in" filter="dissolve">
                                      <p:cBhvr>
                                        <p:cTn id="19" dur="500"/>
                                        <p:tgtEl>
                                          <p:spTgt spid="319"/>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20"/>
                                        </p:tgtEl>
                                        <p:attrNameLst>
                                          <p:attrName>style.visibility</p:attrName>
                                        </p:attrNameLst>
                                      </p:cBhvr>
                                      <p:to>
                                        <p:strVal val="visible"/>
                                      </p:to>
                                    </p:set>
                                    <p:animEffect transition="in" filter="dissolve">
                                      <p:cBhvr>
                                        <p:cTn id="22" dur="500"/>
                                        <p:tgtEl>
                                          <p:spTgt spid="32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81"/>
                                        </p:tgtEl>
                                        <p:attrNameLst>
                                          <p:attrName>style.visibility</p:attrName>
                                        </p:attrNameLst>
                                      </p:cBhvr>
                                      <p:to>
                                        <p:strVal val="visible"/>
                                      </p:to>
                                    </p:set>
                                    <p:animEffect transition="in" filter="dissolve">
                                      <p:cBhvr>
                                        <p:cTn id="25" dur="500"/>
                                        <p:tgtEl>
                                          <p:spTgt spid="381"/>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82"/>
                                        </p:tgtEl>
                                        <p:attrNameLst>
                                          <p:attrName>style.visibility</p:attrName>
                                        </p:attrNameLst>
                                      </p:cBhvr>
                                      <p:to>
                                        <p:strVal val="visible"/>
                                      </p:to>
                                    </p:set>
                                    <p:animEffect transition="in" filter="dissolve">
                                      <p:cBhvr>
                                        <p:cTn id="28" dur="500"/>
                                        <p:tgtEl>
                                          <p:spTgt spid="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0"/>
      <p:bldP spid="316" grpId="0"/>
      <p:bldP spid="317" grpId="0"/>
      <p:bldP spid="318" grpId="0"/>
      <p:bldP spid="319" grpId="0"/>
      <p:bldP spid="320" grpId="0"/>
      <p:bldP spid="381" grpId="0"/>
      <p:bldP spid="38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59" y="575356"/>
            <a:ext cx="5185453" cy="584910"/>
          </a:xfrm>
        </p:spPr>
        <p:txBody>
          <a:bodyPr>
            <a:normAutofit/>
          </a:bodyPr>
          <a:lstStyle/>
          <a:p>
            <a:pPr marL="0" indent="0" algn="just">
              <a:buNone/>
            </a:pPr>
            <a:r>
              <a:rPr lang="en-US" altLang="zh-TW" sz="2400" b="1" u="sng" dirty="0">
                <a:solidFill>
                  <a:srgbClr val="002060"/>
                </a:solidFill>
                <a:latin typeface="Bookman Old Style" panose="02050604050505020204" pitchFamily="18" charset="0"/>
              </a:rPr>
              <a:t>HARMONICS</a:t>
            </a:r>
            <a:endParaRPr lang="en-US" altLang="zh-TW" sz="1800" b="1" u="sng" dirty="0">
              <a:solidFill>
                <a:srgbClr val="002060"/>
              </a:solidFill>
              <a:latin typeface="Bookman Old Style" panose="02050604050505020204" pitchFamily="18" charset="0"/>
            </a:endParaRPr>
          </a:p>
          <a:p>
            <a:pPr marL="0" indent="0" algn="just">
              <a:buNone/>
            </a:pPr>
            <a:endParaRPr lang="en-US" altLang="zh-TW" sz="2400" b="1" dirty="0">
              <a:latin typeface="Bookman Old Style" panose="02050604050505020204" pitchFamily="18" charset="0"/>
            </a:endParaRPr>
          </a:p>
          <a:p>
            <a:pPr marL="0" indent="0" algn="just">
              <a:buNone/>
            </a:pPr>
            <a:endParaRPr lang="en-US" altLang="zh-TW" sz="2400" b="1" dirty="0">
              <a:latin typeface="Bookman Old Style" panose="0205060405050502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sp>
        <p:nvSpPr>
          <p:cNvPr id="10" name="Content Placeholder 2"/>
          <p:cNvSpPr txBox="1">
            <a:spLocks/>
          </p:cNvSpPr>
          <p:nvPr/>
        </p:nvSpPr>
        <p:spPr>
          <a:xfrm>
            <a:off x="611558" y="1830524"/>
            <a:ext cx="7776865" cy="182535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US" sz="1800" b="1" dirty="0">
                <a:latin typeface="Bookman Old Style" panose="02050604050505020204" pitchFamily="18" charset="0"/>
              </a:rPr>
              <a:t>Harmonics</a:t>
            </a:r>
            <a:r>
              <a:rPr lang="en-US" sz="1800" dirty="0">
                <a:latin typeface="Bookman Old Style" panose="02050604050505020204" pitchFamily="18" charset="0"/>
              </a:rPr>
              <a:t> are unwanted higher frequencies which superimposed on the fundamental waveform creating a distorted wave pattern.</a:t>
            </a:r>
            <a:endParaRPr lang="en-US" altLang="zh-TW" sz="1200" dirty="0">
              <a:latin typeface="Bookman Old Style" panose="02050604050505020204" pitchFamily="18" charset="0"/>
            </a:endParaRPr>
          </a:p>
        </p:txBody>
      </p:sp>
      <p:sp>
        <p:nvSpPr>
          <p:cNvPr id="12" name="Content Placeholder 2"/>
          <p:cNvSpPr txBox="1">
            <a:spLocks/>
          </p:cNvSpPr>
          <p:nvPr/>
        </p:nvSpPr>
        <p:spPr>
          <a:xfrm>
            <a:off x="611557" y="2815351"/>
            <a:ext cx="7776865" cy="215776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r>
              <a:rPr lang="en-US" sz="1800" dirty="0">
                <a:latin typeface="Bookman Old Style" panose="02050604050505020204" pitchFamily="18" charset="0"/>
                <a:cs typeface="Times New Roman" panose="02020603050405020304" pitchFamily="18" charset="0"/>
              </a:rPr>
              <a:t>If you use </a:t>
            </a:r>
            <a:r>
              <a:rPr lang="en-US" sz="1800" dirty="0" err="1">
                <a:latin typeface="Bookman Old Style" panose="02050604050505020204" pitchFamily="18" charset="0"/>
                <a:cs typeface="Times New Roman" panose="02020603050405020304" pitchFamily="18" charset="0"/>
              </a:rPr>
              <a:t>Jupyter</a:t>
            </a:r>
            <a:r>
              <a:rPr lang="en-US" sz="1800" dirty="0">
                <a:latin typeface="Bookman Old Style" panose="02050604050505020204" pitchFamily="18" charset="0"/>
                <a:cs typeface="Times New Roman" panose="02020603050405020304" pitchFamily="18" charset="0"/>
              </a:rPr>
              <a:t>, load chap02.ipynb and try out the examples. You can also view the notebook at http://tinyurl.com/thinkdsp02</a:t>
            </a:r>
            <a:endParaRPr lang="en-GB" sz="1800" dirty="0">
              <a:latin typeface="Bookman Old Style" panose="02050604050505020204" pitchFamily="18" charset="0"/>
              <a:cs typeface="Times New Roman" panose="02020603050405020304" pitchFamily="18" charset="0"/>
            </a:endParaRPr>
          </a:p>
        </p:txBody>
      </p:sp>
    </p:spTree>
    <p:extLst>
      <p:ext uri="{BB962C8B-B14F-4D97-AF65-F5344CB8AC3E}">
        <p14:creationId xmlns:p14="http://schemas.microsoft.com/office/powerpoint/2010/main" val="99518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sp>
        <p:nvSpPr>
          <p:cNvPr id="540" name="Content Placeholder 2">
            <a:extLst>
              <a:ext uri="{FF2B5EF4-FFF2-40B4-BE49-F238E27FC236}">
                <a16:creationId xmlns:a16="http://schemas.microsoft.com/office/drawing/2014/main" id="{61FF598E-DE7A-42AD-AAB9-A994EE8B8700}"/>
              </a:ext>
            </a:extLst>
          </p:cNvPr>
          <p:cNvSpPr txBox="1">
            <a:spLocks/>
          </p:cNvSpPr>
          <p:nvPr/>
        </p:nvSpPr>
        <p:spPr>
          <a:xfrm>
            <a:off x="380230" y="519126"/>
            <a:ext cx="6135986" cy="58491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US" sz="2000" b="1" u="sng" dirty="0">
                <a:latin typeface="Bookman Old Style" panose="02050604050505020204" pitchFamily="18" charset="0"/>
              </a:rPr>
              <a:t>Signal-to-interference-plus-noise ratio (</a:t>
            </a:r>
            <a:r>
              <a:rPr lang="en-US" altLang="zh-TW" sz="2000" b="1" u="sng" dirty="0">
                <a:latin typeface="Bookman Old Style" panose="02050604050505020204" pitchFamily="18" charset="0"/>
              </a:rPr>
              <a:t>SINR)</a:t>
            </a:r>
          </a:p>
        </p:txBody>
      </p:sp>
      <p:sp>
        <p:nvSpPr>
          <p:cNvPr id="2" name="Rectangle 1">
            <a:extLst>
              <a:ext uri="{FF2B5EF4-FFF2-40B4-BE49-F238E27FC236}">
                <a16:creationId xmlns:a16="http://schemas.microsoft.com/office/drawing/2014/main" id="{5F5E4353-EDF0-4867-AA60-5958E0856CB0}"/>
              </a:ext>
            </a:extLst>
          </p:cNvPr>
          <p:cNvSpPr/>
          <p:nvPr/>
        </p:nvSpPr>
        <p:spPr>
          <a:xfrm>
            <a:off x="467544" y="1484784"/>
            <a:ext cx="8424936" cy="1754326"/>
          </a:xfrm>
          <a:prstGeom prst="rect">
            <a:avLst/>
          </a:prstGeom>
        </p:spPr>
        <p:txBody>
          <a:bodyPr wrap="square">
            <a:spAutoFit/>
          </a:bodyPr>
          <a:lstStyle/>
          <a:p>
            <a:pPr algn="just"/>
            <a:r>
              <a:rPr lang="en-US" dirty="0">
                <a:solidFill>
                  <a:srgbClr val="222222"/>
                </a:solidFill>
                <a:latin typeface="Bookman Old Style" panose="02050604050505020204" pitchFamily="18" charset="0"/>
              </a:rPr>
              <a:t>Analogous to the SNR used often in wired communications systems, the </a:t>
            </a:r>
            <a:r>
              <a:rPr lang="en-US" b="1" dirty="0">
                <a:solidFill>
                  <a:srgbClr val="222222"/>
                </a:solidFill>
                <a:latin typeface="Bookman Old Style" panose="02050604050505020204" pitchFamily="18" charset="0"/>
              </a:rPr>
              <a:t>SINR</a:t>
            </a:r>
            <a:r>
              <a:rPr lang="en-US" dirty="0">
                <a:solidFill>
                  <a:srgbClr val="222222"/>
                </a:solidFill>
                <a:latin typeface="Bookman Old Style" panose="02050604050505020204" pitchFamily="18" charset="0"/>
              </a:rPr>
              <a:t> is defined as the power of a certain signal of interest divided by the sum of the interference power (from all the other interfering signals) and the power of some background noise.</a:t>
            </a:r>
            <a:r>
              <a:rPr lang="en-US" dirty="0">
                <a:latin typeface="Bookman Old Style" panose="02050604050505020204" pitchFamily="18" charset="0"/>
              </a:rPr>
              <a:t> </a:t>
            </a:r>
          </a:p>
          <a:p>
            <a:pPr algn="just"/>
            <a:endParaRPr lang="en-US" dirty="0">
              <a:latin typeface="Bookman Old Style" panose="02050604050505020204" pitchFamily="18" charset="0"/>
            </a:endParaRPr>
          </a:p>
          <a:p>
            <a:pPr algn="just"/>
            <a:endParaRPr lang="en-US" dirty="0">
              <a:latin typeface="Bookman Old Style" panose="02050604050505020204" pitchFamily="18" charset="0"/>
            </a:endParaRPr>
          </a:p>
        </p:txBody>
      </p:sp>
      <p:sp>
        <p:nvSpPr>
          <p:cNvPr id="3" name="Rectangle 2">
            <a:extLst>
              <a:ext uri="{FF2B5EF4-FFF2-40B4-BE49-F238E27FC236}">
                <a16:creationId xmlns:a16="http://schemas.microsoft.com/office/drawing/2014/main" id="{6120A407-9B62-45A3-A08F-C27D723F8AF6}"/>
              </a:ext>
            </a:extLst>
          </p:cNvPr>
          <p:cNvSpPr/>
          <p:nvPr/>
        </p:nvSpPr>
        <p:spPr>
          <a:xfrm>
            <a:off x="467544" y="3429000"/>
            <a:ext cx="8352928" cy="1200329"/>
          </a:xfrm>
          <a:prstGeom prst="rect">
            <a:avLst/>
          </a:prstGeom>
        </p:spPr>
        <p:txBody>
          <a:bodyPr wrap="square">
            <a:spAutoFit/>
          </a:bodyPr>
          <a:lstStyle/>
          <a:p>
            <a:pPr algn="just"/>
            <a:r>
              <a:rPr lang="en-US" dirty="0">
                <a:solidFill>
                  <a:srgbClr val="000000"/>
                </a:solidFill>
                <a:latin typeface="Bookman Old Style" panose="02050604050505020204" pitchFamily="18" charset="0"/>
              </a:rPr>
              <a:t>The signal power is estimated as the power of the mean response to repeated presentations of the same signal and the noise power is calculated as the average of the power in the deviation from this average in each trial.</a:t>
            </a:r>
            <a:endParaRPr lang="en-US" dirty="0">
              <a:latin typeface="Bookman Old Style" panose="02050604050505020204" pitchFamily="18" charset="0"/>
            </a:endParaRPr>
          </a:p>
        </p:txBody>
      </p:sp>
    </p:spTree>
    <p:extLst>
      <p:ext uri="{BB962C8B-B14F-4D97-AF65-F5344CB8AC3E}">
        <p14:creationId xmlns:p14="http://schemas.microsoft.com/office/powerpoint/2010/main" val="4247384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sp>
        <p:nvSpPr>
          <p:cNvPr id="540" name="Content Placeholder 2">
            <a:extLst>
              <a:ext uri="{FF2B5EF4-FFF2-40B4-BE49-F238E27FC236}">
                <a16:creationId xmlns:a16="http://schemas.microsoft.com/office/drawing/2014/main" id="{61FF598E-DE7A-42AD-AAB9-A994EE8B8700}"/>
              </a:ext>
            </a:extLst>
          </p:cNvPr>
          <p:cNvSpPr txBox="1">
            <a:spLocks/>
          </p:cNvSpPr>
          <p:nvPr/>
        </p:nvSpPr>
        <p:spPr>
          <a:xfrm>
            <a:off x="380230" y="519126"/>
            <a:ext cx="6135986" cy="58491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US" sz="2000" b="1" u="sng" dirty="0">
                <a:latin typeface="Bookman Old Style" panose="02050604050505020204" pitchFamily="18" charset="0"/>
              </a:rPr>
              <a:t>Signal-to-interference-plus-noise ratio (</a:t>
            </a:r>
            <a:r>
              <a:rPr lang="en-US" altLang="zh-TW" sz="2000" b="1" u="sng" dirty="0">
                <a:latin typeface="Bookman Old Style" panose="02050604050505020204" pitchFamily="18" charset="0"/>
              </a:rPr>
              <a:t>SINR)</a:t>
            </a:r>
          </a:p>
        </p:txBody>
      </p:sp>
      <p:pic>
        <p:nvPicPr>
          <p:cNvPr id="7" name="Picture 6">
            <a:extLst>
              <a:ext uri="{FF2B5EF4-FFF2-40B4-BE49-F238E27FC236}">
                <a16:creationId xmlns:a16="http://schemas.microsoft.com/office/drawing/2014/main" id="{E258BE8D-4E8B-4DB5-AB25-BA044C47F907}"/>
              </a:ext>
            </a:extLst>
          </p:cNvPr>
          <p:cNvPicPr>
            <a:picLocks noChangeAspect="1"/>
          </p:cNvPicPr>
          <p:nvPr/>
        </p:nvPicPr>
        <p:blipFill rotWithShape="1">
          <a:blip r:embed="rId4"/>
          <a:srcRect l="54725" t="41049" r="16925" b="14754"/>
          <a:stretch/>
        </p:blipFill>
        <p:spPr>
          <a:xfrm>
            <a:off x="380230" y="1165447"/>
            <a:ext cx="6624736" cy="2923494"/>
          </a:xfrm>
          <a:prstGeom prst="rect">
            <a:avLst/>
          </a:prstGeom>
        </p:spPr>
      </p:pic>
      <p:pic>
        <p:nvPicPr>
          <p:cNvPr id="8" name="Picture 7">
            <a:extLst>
              <a:ext uri="{FF2B5EF4-FFF2-40B4-BE49-F238E27FC236}">
                <a16:creationId xmlns:a16="http://schemas.microsoft.com/office/drawing/2014/main" id="{F009FCD0-DA1D-490D-96FE-787C10394F62}"/>
              </a:ext>
            </a:extLst>
          </p:cNvPr>
          <p:cNvPicPr>
            <a:picLocks noChangeAspect="1"/>
          </p:cNvPicPr>
          <p:nvPr/>
        </p:nvPicPr>
        <p:blipFill rotWithShape="1">
          <a:blip r:embed="rId5"/>
          <a:srcRect l="54257" t="27108" r="16934" b="43127"/>
          <a:stretch/>
        </p:blipFill>
        <p:spPr>
          <a:xfrm>
            <a:off x="380230" y="4150352"/>
            <a:ext cx="5463851" cy="1597957"/>
          </a:xfrm>
          <a:prstGeom prst="rect">
            <a:avLst/>
          </a:prstGeom>
        </p:spPr>
      </p:pic>
    </p:spTree>
    <p:extLst>
      <p:ext uri="{BB962C8B-B14F-4D97-AF65-F5344CB8AC3E}">
        <p14:creationId xmlns:p14="http://schemas.microsoft.com/office/powerpoint/2010/main" val="28760607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sp>
        <p:nvSpPr>
          <p:cNvPr id="540" name="Content Placeholder 2">
            <a:extLst>
              <a:ext uri="{FF2B5EF4-FFF2-40B4-BE49-F238E27FC236}">
                <a16:creationId xmlns:a16="http://schemas.microsoft.com/office/drawing/2014/main" id="{61FF598E-DE7A-42AD-AAB9-A994EE8B8700}"/>
              </a:ext>
            </a:extLst>
          </p:cNvPr>
          <p:cNvSpPr txBox="1">
            <a:spLocks/>
          </p:cNvSpPr>
          <p:nvPr/>
        </p:nvSpPr>
        <p:spPr>
          <a:xfrm>
            <a:off x="380230" y="519126"/>
            <a:ext cx="6135986" cy="58491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US" sz="2000" b="1" u="sng" dirty="0">
                <a:latin typeface="Bookman Old Style" panose="02050604050505020204" pitchFamily="18" charset="0"/>
              </a:rPr>
              <a:t>Signal-to-interference-plus-noise ratio (</a:t>
            </a:r>
            <a:r>
              <a:rPr lang="en-US" altLang="zh-TW" sz="2000" b="1" u="sng" dirty="0">
                <a:latin typeface="Bookman Old Style" panose="02050604050505020204" pitchFamily="18" charset="0"/>
              </a:rPr>
              <a:t>SINR)</a:t>
            </a:r>
          </a:p>
        </p:txBody>
      </p:sp>
      <p:pic>
        <p:nvPicPr>
          <p:cNvPr id="2" name="Picture 1">
            <a:extLst>
              <a:ext uri="{FF2B5EF4-FFF2-40B4-BE49-F238E27FC236}">
                <a16:creationId xmlns:a16="http://schemas.microsoft.com/office/drawing/2014/main" id="{B16A64CA-1E63-431E-8673-99EC907A2414}"/>
              </a:ext>
            </a:extLst>
          </p:cNvPr>
          <p:cNvPicPr>
            <a:picLocks noChangeAspect="1"/>
          </p:cNvPicPr>
          <p:nvPr/>
        </p:nvPicPr>
        <p:blipFill rotWithShape="1">
          <a:blip r:embed="rId4"/>
          <a:srcRect l="53603" t="19790" r="14543" b="23063"/>
          <a:stretch/>
        </p:blipFill>
        <p:spPr>
          <a:xfrm>
            <a:off x="467544" y="1556792"/>
            <a:ext cx="7514957" cy="3816424"/>
          </a:xfrm>
          <a:prstGeom prst="rect">
            <a:avLst/>
          </a:prstGeom>
        </p:spPr>
      </p:pic>
    </p:spTree>
    <p:extLst>
      <p:ext uri="{BB962C8B-B14F-4D97-AF65-F5344CB8AC3E}">
        <p14:creationId xmlns:p14="http://schemas.microsoft.com/office/powerpoint/2010/main" val="1310985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sp>
        <p:nvSpPr>
          <p:cNvPr id="540" name="Content Placeholder 2">
            <a:extLst>
              <a:ext uri="{FF2B5EF4-FFF2-40B4-BE49-F238E27FC236}">
                <a16:creationId xmlns:a16="http://schemas.microsoft.com/office/drawing/2014/main" id="{61FF598E-DE7A-42AD-AAB9-A994EE8B8700}"/>
              </a:ext>
            </a:extLst>
          </p:cNvPr>
          <p:cNvSpPr txBox="1">
            <a:spLocks/>
          </p:cNvSpPr>
          <p:nvPr/>
        </p:nvSpPr>
        <p:spPr>
          <a:xfrm>
            <a:off x="380230" y="519126"/>
            <a:ext cx="6135986" cy="58491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US" sz="2000" b="1" u="sng" dirty="0">
                <a:latin typeface="Bookman Old Style" panose="02050604050505020204" pitchFamily="18" charset="0"/>
              </a:rPr>
              <a:t>Signal-to-interference-plus-noise ratio (</a:t>
            </a:r>
            <a:r>
              <a:rPr lang="en-US" altLang="zh-TW" sz="2000" b="1" u="sng" dirty="0">
                <a:latin typeface="Bookman Old Style" panose="02050604050505020204" pitchFamily="18" charset="0"/>
              </a:rPr>
              <a:t>SINR)</a:t>
            </a:r>
          </a:p>
        </p:txBody>
      </p:sp>
      <p:pic>
        <p:nvPicPr>
          <p:cNvPr id="3" name="Picture 2">
            <a:extLst>
              <a:ext uri="{FF2B5EF4-FFF2-40B4-BE49-F238E27FC236}">
                <a16:creationId xmlns:a16="http://schemas.microsoft.com/office/drawing/2014/main" id="{1A855597-FD07-4DD2-8D5A-2D931F59AD4A}"/>
              </a:ext>
            </a:extLst>
          </p:cNvPr>
          <p:cNvPicPr>
            <a:picLocks noChangeAspect="1"/>
          </p:cNvPicPr>
          <p:nvPr/>
        </p:nvPicPr>
        <p:blipFill rotWithShape="1">
          <a:blip r:embed="rId4"/>
          <a:srcRect l="54062" t="19673" r="14769" b="31150"/>
          <a:stretch/>
        </p:blipFill>
        <p:spPr>
          <a:xfrm>
            <a:off x="403624" y="1181985"/>
            <a:ext cx="5804297" cy="2592289"/>
          </a:xfrm>
          <a:prstGeom prst="rect">
            <a:avLst/>
          </a:prstGeom>
        </p:spPr>
      </p:pic>
      <p:pic>
        <p:nvPicPr>
          <p:cNvPr id="7" name="Picture 6">
            <a:extLst>
              <a:ext uri="{FF2B5EF4-FFF2-40B4-BE49-F238E27FC236}">
                <a16:creationId xmlns:a16="http://schemas.microsoft.com/office/drawing/2014/main" id="{6DF700AE-DBD0-49F1-88CD-73575159C9A9}"/>
              </a:ext>
            </a:extLst>
          </p:cNvPr>
          <p:cNvPicPr>
            <a:picLocks noChangeAspect="1"/>
          </p:cNvPicPr>
          <p:nvPr/>
        </p:nvPicPr>
        <p:blipFill rotWithShape="1">
          <a:blip r:embed="rId5"/>
          <a:srcRect l="53856" t="13964" r="24127" b="27703"/>
          <a:stretch/>
        </p:blipFill>
        <p:spPr>
          <a:xfrm>
            <a:off x="403624" y="3669486"/>
            <a:ext cx="3097737" cy="2323303"/>
          </a:xfrm>
          <a:prstGeom prst="rect">
            <a:avLst/>
          </a:prstGeom>
        </p:spPr>
      </p:pic>
      <p:sp>
        <p:nvSpPr>
          <p:cNvPr id="9" name="Rectangle 8">
            <a:extLst>
              <a:ext uri="{FF2B5EF4-FFF2-40B4-BE49-F238E27FC236}">
                <a16:creationId xmlns:a16="http://schemas.microsoft.com/office/drawing/2014/main" id="{FE5CA47B-50A9-436F-9DE5-F05E022E56EF}"/>
              </a:ext>
            </a:extLst>
          </p:cNvPr>
          <p:cNvSpPr/>
          <p:nvPr/>
        </p:nvSpPr>
        <p:spPr>
          <a:xfrm>
            <a:off x="3851920" y="3958822"/>
            <a:ext cx="4572000" cy="1815882"/>
          </a:xfrm>
          <a:prstGeom prst="rect">
            <a:avLst/>
          </a:prstGeom>
        </p:spPr>
        <p:txBody>
          <a:bodyPr>
            <a:spAutoFit/>
          </a:bodyPr>
          <a:lstStyle/>
          <a:p>
            <a:pPr algn="just"/>
            <a:r>
              <a:rPr lang="en-US" sz="1600" dirty="0"/>
              <a:t>A special visualization function </a:t>
            </a:r>
            <a:r>
              <a:rPr lang="en-US" sz="1600" b="1" dirty="0" err="1"/>
              <a:t>viz.plot_snr</a:t>
            </a:r>
            <a:r>
              <a:rPr lang="en-US" sz="1600" b="1" dirty="0"/>
              <a:t>()</a:t>
            </a:r>
            <a:r>
              <a:rPr lang="en-US" sz="1600" dirty="0"/>
              <a:t> is used in order to display the </a:t>
            </a:r>
            <a:r>
              <a:rPr lang="en-US" sz="1600" b="1" dirty="0">
                <a:solidFill>
                  <a:srgbClr val="0000FF"/>
                </a:solidFill>
              </a:rPr>
              <a:t>signal power (blue) </a:t>
            </a:r>
            <a:r>
              <a:rPr lang="en-US" sz="1600" dirty="0"/>
              <a:t>and the </a:t>
            </a:r>
            <a:r>
              <a:rPr lang="en-US" sz="1600" dirty="0">
                <a:solidFill>
                  <a:srgbClr val="00B050"/>
                </a:solidFill>
              </a:rPr>
              <a:t>noise power (green), </a:t>
            </a:r>
            <a:r>
              <a:rPr lang="en-US" sz="1600" dirty="0"/>
              <a:t>both in the left subplot. In addition, the SNR (blue) and the cumulative information (as a function of frequency bands, starting from low frequencies, in red) are displayed in the right subplot.</a:t>
            </a:r>
          </a:p>
        </p:txBody>
      </p:sp>
    </p:spTree>
    <p:extLst>
      <p:ext uri="{BB962C8B-B14F-4D97-AF65-F5344CB8AC3E}">
        <p14:creationId xmlns:p14="http://schemas.microsoft.com/office/powerpoint/2010/main" val="3973605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sp>
        <p:nvSpPr>
          <p:cNvPr id="540" name="Content Placeholder 2">
            <a:extLst>
              <a:ext uri="{FF2B5EF4-FFF2-40B4-BE49-F238E27FC236}">
                <a16:creationId xmlns:a16="http://schemas.microsoft.com/office/drawing/2014/main" id="{61FF598E-DE7A-42AD-AAB9-A994EE8B8700}"/>
              </a:ext>
            </a:extLst>
          </p:cNvPr>
          <p:cNvSpPr txBox="1">
            <a:spLocks/>
          </p:cNvSpPr>
          <p:nvPr/>
        </p:nvSpPr>
        <p:spPr>
          <a:xfrm>
            <a:off x="380230" y="519126"/>
            <a:ext cx="6135986" cy="58491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US" sz="2000" b="1" u="sng" dirty="0">
                <a:latin typeface="Bookman Old Style" panose="02050604050505020204" pitchFamily="18" charset="0"/>
              </a:rPr>
              <a:t>Signal-to-interference-plus-noise ratio (</a:t>
            </a:r>
            <a:r>
              <a:rPr lang="en-US" altLang="zh-TW" sz="2000" b="1" u="sng" dirty="0">
                <a:latin typeface="Bookman Old Style" panose="02050604050505020204" pitchFamily="18" charset="0"/>
              </a:rPr>
              <a:t>SINR)</a:t>
            </a:r>
          </a:p>
        </p:txBody>
      </p:sp>
      <p:pic>
        <p:nvPicPr>
          <p:cNvPr id="8" name="Picture 7" descr="A close up of a map&#10;&#10;Description automatically generated">
            <a:extLst>
              <a:ext uri="{FF2B5EF4-FFF2-40B4-BE49-F238E27FC236}">
                <a16:creationId xmlns:a16="http://schemas.microsoft.com/office/drawing/2014/main" id="{10C09C11-96AC-479F-A679-E8AEF6BD97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105" y="1240336"/>
            <a:ext cx="2729271" cy="2046953"/>
          </a:xfrm>
          <a:prstGeom prst="rect">
            <a:avLst/>
          </a:prstGeom>
        </p:spPr>
      </p:pic>
      <p:sp>
        <p:nvSpPr>
          <p:cNvPr id="10" name="Rectangle 9">
            <a:extLst>
              <a:ext uri="{FF2B5EF4-FFF2-40B4-BE49-F238E27FC236}">
                <a16:creationId xmlns:a16="http://schemas.microsoft.com/office/drawing/2014/main" id="{F59589E5-506E-484B-97E3-82028EE4329E}"/>
              </a:ext>
            </a:extLst>
          </p:cNvPr>
          <p:cNvSpPr/>
          <p:nvPr/>
        </p:nvSpPr>
        <p:spPr>
          <a:xfrm>
            <a:off x="3183686" y="1580926"/>
            <a:ext cx="1345756" cy="938719"/>
          </a:xfrm>
          <a:prstGeom prst="rect">
            <a:avLst/>
          </a:prstGeom>
        </p:spPr>
        <p:txBody>
          <a:bodyPr wrap="square">
            <a:spAutoFit/>
          </a:bodyPr>
          <a:lstStyle/>
          <a:p>
            <a:pPr algn="just"/>
            <a:r>
              <a:rPr lang="en-US" sz="1100" dirty="0">
                <a:solidFill>
                  <a:srgbClr val="000000"/>
                </a:solidFill>
                <a:latin typeface="Lucida Grande"/>
              </a:rPr>
              <a:t>With more added noise, the estimate of the signal deviates further from the signal.</a:t>
            </a:r>
            <a:endParaRPr lang="en-US" sz="1100" dirty="0"/>
          </a:p>
        </p:txBody>
      </p:sp>
      <p:pic>
        <p:nvPicPr>
          <p:cNvPr id="12" name="Picture 11" descr="A pencil and paper&#10;&#10;Description automatically generated">
            <a:extLst>
              <a:ext uri="{FF2B5EF4-FFF2-40B4-BE49-F238E27FC236}">
                <a16:creationId xmlns:a16="http://schemas.microsoft.com/office/drawing/2014/main" id="{F6E49B5C-6445-4089-9106-C75AEBDFA3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034" y="3309868"/>
            <a:ext cx="3142110" cy="2356583"/>
          </a:xfrm>
          <a:prstGeom prst="rect">
            <a:avLst/>
          </a:prstGeom>
        </p:spPr>
      </p:pic>
      <p:sp>
        <p:nvSpPr>
          <p:cNvPr id="13" name="Rectangle 12">
            <a:extLst>
              <a:ext uri="{FF2B5EF4-FFF2-40B4-BE49-F238E27FC236}">
                <a16:creationId xmlns:a16="http://schemas.microsoft.com/office/drawing/2014/main" id="{2DC32035-25AE-4F8D-99C1-714287942D8F}"/>
              </a:ext>
            </a:extLst>
          </p:cNvPr>
          <p:cNvSpPr/>
          <p:nvPr/>
        </p:nvSpPr>
        <p:spPr>
          <a:xfrm>
            <a:off x="3183686" y="3661405"/>
            <a:ext cx="2100434" cy="1569660"/>
          </a:xfrm>
          <a:prstGeom prst="rect">
            <a:avLst/>
          </a:prstGeom>
        </p:spPr>
        <p:txBody>
          <a:bodyPr wrap="square">
            <a:spAutoFit/>
          </a:bodyPr>
          <a:lstStyle/>
          <a:p>
            <a:pPr algn="just"/>
            <a:r>
              <a:rPr lang="en-US" sz="1200" dirty="0">
                <a:solidFill>
                  <a:srgbClr val="000000"/>
                </a:solidFill>
                <a:latin typeface="Lucida Grande"/>
              </a:rPr>
              <a:t>The signal power remains rather similar, but the noise power increases (across all bands). As a consequence, the signal-to-noise ratio decreases and the accumulated information decreases.</a:t>
            </a:r>
            <a:endParaRPr lang="en-US" sz="1200" dirty="0"/>
          </a:p>
        </p:txBody>
      </p:sp>
      <p:pic>
        <p:nvPicPr>
          <p:cNvPr id="15" name="Picture 14" descr="A close up of a map&#10;&#10;Description automatically generated">
            <a:extLst>
              <a:ext uri="{FF2B5EF4-FFF2-40B4-BE49-F238E27FC236}">
                <a16:creationId xmlns:a16="http://schemas.microsoft.com/office/drawing/2014/main" id="{81FF4FBF-8566-4ADB-BC0C-06B3B85CE7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3975" y="1262915"/>
            <a:ext cx="2729271" cy="2046953"/>
          </a:xfrm>
          <a:prstGeom prst="rect">
            <a:avLst/>
          </a:prstGeom>
        </p:spPr>
      </p:pic>
      <p:sp>
        <p:nvSpPr>
          <p:cNvPr id="16" name="Rectangle 15">
            <a:extLst>
              <a:ext uri="{FF2B5EF4-FFF2-40B4-BE49-F238E27FC236}">
                <a16:creationId xmlns:a16="http://schemas.microsoft.com/office/drawing/2014/main" id="{EEE80404-953F-4AB4-A0FB-CFF7D970C067}"/>
              </a:ext>
            </a:extLst>
          </p:cNvPr>
          <p:cNvSpPr/>
          <p:nvPr/>
        </p:nvSpPr>
        <p:spPr>
          <a:xfrm>
            <a:off x="7439764" y="1612934"/>
            <a:ext cx="1709936" cy="400110"/>
          </a:xfrm>
          <a:prstGeom prst="rect">
            <a:avLst/>
          </a:prstGeom>
        </p:spPr>
        <p:txBody>
          <a:bodyPr wrap="square">
            <a:spAutoFit/>
          </a:bodyPr>
          <a:lstStyle/>
          <a:p>
            <a:r>
              <a:rPr lang="en-US" sz="1000" dirty="0">
                <a:solidFill>
                  <a:srgbClr val="000000"/>
                </a:solidFill>
                <a:latin typeface="Lucida Grande"/>
              </a:rPr>
              <a:t>This becomes even more apparent with more noise:</a:t>
            </a:r>
            <a:endParaRPr lang="en-US" sz="1000" dirty="0"/>
          </a:p>
        </p:txBody>
      </p:sp>
      <p:pic>
        <p:nvPicPr>
          <p:cNvPr id="18" name="Picture 17" descr="A pencil and paper&#10;&#10;Description automatically generated">
            <a:extLst>
              <a:ext uri="{FF2B5EF4-FFF2-40B4-BE49-F238E27FC236}">
                <a16:creationId xmlns:a16="http://schemas.microsoft.com/office/drawing/2014/main" id="{BEB75315-4E28-432A-A348-CA101EA85E8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80112" y="3548133"/>
            <a:ext cx="2638054" cy="1978541"/>
          </a:xfrm>
          <a:prstGeom prst="rect">
            <a:avLst/>
          </a:prstGeom>
        </p:spPr>
      </p:pic>
    </p:spTree>
    <p:extLst>
      <p:ext uri="{BB962C8B-B14F-4D97-AF65-F5344CB8AC3E}">
        <p14:creationId xmlns:p14="http://schemas.microsoft.com/office/powerpoint/2010/main" val="3568067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sp>
        <p:nvSpPr>
          <p:cNvPr id="540" name="Content Placeholder 2">
            <a:extLst>
              <a:ext uri="{FF2B5EF4-FFF2-40B4-BE49-F238E27FC236}">
                <a16:creationId xmlns:a16="http://schemas.microsoft.com/office/drawing/2014/main" id="{61FF598E-DE7A-42AD-AAB9-A994EE8B8700}"/>
              </a:ext>
            </a:extLst>
          </p:cNvPr>
          <p:cNvSpPr txBox="1">
            <a:spLocks/>
          </p:cNvSpPr>
          <p:nvPr/>
        </p:nvSpPr>
        <p:spPr>
          <a:xfrm>
            <a:off x="380230" y="519126"/>
            <a:ext cx="6135986" cy="58491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US" sz="2000" b="1" u="sng" dirty="0">
                <a:latin typeface="Bookman Old Style" panose="02050604050505020204" pitchFamily="18" charset="0"/>
              </a:rPr>
              <a:t>Signal-to-interference-plus-noise ratio (</a:t>
            </a:r>
            <a:r>
              <a:rPr lang="en-US" altLang="zh-TW" sz="2000" b="1" u="sng" dirty="0">
                <a:latin typeface="Bookman Old Style" panose="02050604050505020204" pitchFamily="18" charset="0"/>
              </a:rPr>
              <a:t>SINR)</a:t>
            </a:r>
          </a:p>
        </p:txBody>
      </p:sp>
      <p:pic>
        <p:nvPicPr>
          <p:cNvPr id="2" name="Picture 1">
            <a:extLst>
              <a:ext uri="{FF2B5EF4-FFF2-40B4-BE49-F238E27FC236}">
                <a16:creationId xmlns:a16="http://schemas.microsoft.com/office/drawing/2014/main" id="{A318315C-621D-49CE-ACFE-EC62934D5EDF}"/>
              </a:ext>
            </a:extLst>
          </p:cNvPr>
          <p:cNvPicPr>
            <a:picLocks noChangeAspect="1"/>
          </p:cNvPicPr>
          <p:nvPr/>
        </p:nvPicPr>
        <p:blipFill rotWithShape="1">
          <a:blip r:embed="rId4"/>
          <a:srcRect l="53863" t="35072" r="14683" b="38873"/>
          <a:stretch/>
        </p:blipFill>
        <p:spPr>
          <a:xfrm>
            <a:off x="468193" y="1290464"/>
            <a:ext cx="6264695" cy="1463094"/>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13FFCC0C-C0AC-4A6C-93B3-E9D4BFDA92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317" y="2595434"/>
            <a:ext cx="3934198" cy="2950649"/>
          </a:xfrm>
          <a:prstGeom prst="rect">
            <a:avLst/>
          </a:prstGeom>
        </p:spPr>
      </p:pic>
    </p:spTree>
    <p:extLst>
      <p:ext uri="{BB962C8B-B14F-4D97-AF65-F5344CB8AC3E}">
        <p14:creationId xmlns:p14="http://schemas.microsoft.com/office/powerpoint/2010/main" val="2912982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1772816"/>
            <a:ext cx="8407846" cy="4351338"/>
          </a:xfrm>
        </p:spPr>
        <p:txBody>
          <a:bodyPr>
            <a:normAutofit/>
          </a:bodyPr>
          <a:lstStyle/>
          <a:p>
            <a:pPr marL="0" indent="0">
              <a:buNone/>
            </a:pPr>
            <a:endParaRPr lang="en-US" altLang="zh-TW" sz="9600" b="1" i="1" dirty="0">
              <a:solidFill>
                <a:srgbClr val="C00000"/>
              </a:solidFill>
              <a:latin typeface="Bradley Hand ITC" panose="03070402050302030203" pitchFamily="66" charset="0"/>
            </a:endParaRPr>
          </a:p>
          <a:p>
            <a:pPr marL="0" indent="0">
              <a:buNone/>
            </a:pPr>
            <a:endParaRPr lang="en-US" altLang="zh-TW" sz="9600" b="1" i="1" dirty="0">
              <a:solidFill>
                <a:srgbClr val="C00000"/>
              </a:solidFill>
              <a:latin typeface="Bradley Hand ITC" panose="03070402050302030203" pitchFamily="66" charset="0"/>
            </a:endParaRPr>
          </a:p>
          <a:p>
            <a:pPr marL="0" indent="0" algn="r">
              <a:buNone/>
            </a:pPr>
            <a:r>
              <a:rPr lang="en-US" altLang="zh-TW" sz="9600" b="1" i="1" dirty="0">
                <a:solidFill>
                  <a:srgbClr val="C00000"/>
                </a:solidFill>
                <a:latin typeface="Bradley Hand ITC" panose="03070402050302030203" pitchFamily="66" charset="0"/>
              </a:rPr>
              <a:t>Thanks… </a:t>
            </a:r>
            <a:endParaRPr lang="zh-TW" altLang="en-US" sz="9600" b="1" i="1" dirty="0">
              <a:solidFill>
                <a:srgbClr val="C00000"/>
              </a:solidFill>
              <a:latin typeface="Bradley Hand ITC" panose="03070402050302030203" pitchFamily="66"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8" name="Rectangle 7"/>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spTree>
    <p:extLst>
      <p:ext uri="{BB962C8B-B14F-4D97-AF65-F5344CB8AC3E}">
        <p14:creationId xmlns:p14="http://schemas.microsoft.com/office/powerpoint/2010/main" val="1864787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59" y="575356"/>
            <a:ext cx="5185453" cy="584910"/>
          </a:xfrm>
        </p:spPr>
        <p:txBody>
          <a:bodyPr>
            <a:normAutofit/>
          </a:bodyPr>
          <a:lstStyle/>
          <a:p>
            <a:pPr marL="0" indent="0" algn="just">
              <a:buNone/>
            </a:pPr>
            <a:r>
              <a:rPr lang="en-US" altLang="zh-TW" sz="2400" b="1" u="sng" dirty="0">
                <a:solidFill>
                  <a:srgbClr val="002060"/>
                </a:solidFill>
                <a:latin typeface="Bookman Old Style" panose="02050604050505020204" pitchFamily="18" charset="0"/>
              </a:rPr>
              <a:t>HARMONICS</a:t>
            </a:r>
            <a:endParaRPr lang="en-US" altLang="zh-TW" sz="1800" b="1" u="sng" dirty="0">
              <a:solidFill>
                <a:srgbClr val="002060"/>
              </a:solidFill>
              <a:latin typeface="Bookman Old Style" panose="02050604050505020204" pitchFamily="18" charset="0"/>
            </a:endParaRPr>
          </a:p>
          <a:p>
            <a:pPr marL="0" indent="0" algn="just">
              <a:buNone/>
            </a:pPr>
            <a:endParaRPr lang="en-US" altLang="zh-TW" sz="2400" b="1" dirty="0">
              <a:latin typeface="Bookman Old Style" panose="02050604050505020204" pitchFamily="18" charset="0"/>
            </a:endParaRPr>
          </a:p>
          <a:p>
            <a:pPr marL="0" indent="0" algn="just">
              <a:buNone/>
            </a:pPr>
            <a:endParaRPr lang="en-US" altLang="zh-TW" sz="2400" b="1" dirty="0">
              <a:latin typeface="Bookman Old Style" panose="0205060405050502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sp>
        <p:nvSpPr>
          <p:cNvPr id="13" name="Rectangle 12">
            <a:extLst>
              <a:ext uri="{FF2B5EF4-FFF2-40B4-BE49-F238E27FC236}">
                <a16:creationId xmlns:a16="http://schemas.microsoft.com/office/drawing/2014/main" id="{6B170173-E72C-4386-AC2B-A1F936803C96}"/>
              </a:ext>
            </a:extLst>
          </p:cNvPr>
          <p:cNvSpPr/>
          <p:nvPr/>
        </p:nvSpPr>
        <p:spPr>
          <a:xfrm>
            <a:off x="362990" y="1740989"/>
            <a:ext cx="2142574" cy="461665"/>
          </a:xfrm>
          <a:prstGeom prst="rect">
            <a:avLst/>
          </a:prstGeom>
        </p:spPr>
        <p:txBody>
          <a:bodyPr wrap="none">
            <a:spAutoFit/>
          </a:bodyPr>
          <a:lstStyle/>
          <a:p>
            <a:r>
              <a:rPr lang="en-GB" sz="2400" dirty="0">
                <a:latin typeface="Times New Roman" panose="02020603050405020304" pitchFamily="18" charset="0"/>
                <a:cs typeface="Times New Roman" panose="02020603050405020304" pitchFamily="18" charset="0"/>
              </a:rPr>
              <a:t>Output Answer:</a:t>
            </a:r>
          </a:p>
        </p:txBody>
      </p:sp>
      <p:pic>
        <p:nvPicPr>
          <p:cNvPr id="14" name="Picture 13">
            <a:extLst>
              <a:ext uri="{FF2B5EF4-FFF2-40B4-BE49-F238E27FC236}">
                <a16:creationId xmlns:a16="http://schemas.microsoft.com/office/drawing/2014/main" id="{5098EDEE-E44E-4978-88E4-2818E7E417AC}"/>
              </a:ext>
            </a:extLst>
          </p:cNvPr>
          <p:cNvPicPr>
            <a:picLocks noChangeAspect="1"/>
          </p:cNvPicPr>
          <p:nvPr/>
        </p:nvPicPr>
        <p:blipFill>
          <a:blip r:embed="rId4"/>
          <a:stretch>
            <a:fillRect/>
          </a:stretch>
        </p:blipFill>
        <p:spPr>
          <a:xfrm>
            <a:off x="204542" y="2534893"/>
            <a:ext cx="2692938" cy="2829498"/>
          </a:xfrm>
          <a:prstGeom prst="rect">
            <a:avLst/>
          </a:prstGeom>
        </p:spPr>
      </p:pic>
      <p:pic>
        <p:nvPicPr>
          <p:cNvPr id="15" name="Picture 14">
            <a:extLst>
              <a:ext uri="{FF2B5EF4-FFF2-40B4-BE49-F238E27FC236}">
                <a16:creationId xmlns:a16="http://schemas.microsoft.com/office/drawing/2014/main" id="{E30E3B8C-4868-4279-AF5F-6607CAE98699}"/>
              </a:ext>
            </a:extLst>
          </p:cNvPr>
          <p:cNvPicPr>
            <a:picLocks noChangeAspect="1"/>
          </p:cNvPicPr>
          <p:nvPr/>
        </p:nvPicPr>
        <p:blipFill>
          <a:blip r:embed="rId5"/>
          <a:stretch>
            <a:fillRect/>
          </a:stretch>
        </p:blipFill>
        <p:spPr>
          <a:xfrm>
            <a:off x="2924862" y="2518621"/>
            <a:ext cx="2988332" cy="3132190"/>
          </a:xfrm>
          <a:prstGeom prst="rect">
            <a:avLst/>
          </a:prstGeom>
        </p:spPr>
      </p:pic>
      <p:pic>
        <p:nvPicPr>
          <p:cNvPr id="16" name="Picture 15">
            <a:extLst>
              <a:ext uri="{FF2B5EF4-FFF2-40B4-BE49-F238E27FC236}">
                <a16:creationId xmlns:a16="http://schemas.microsoft.com/office/drawing/2014/main" id="{7E7CF9BE-5EF6-4DFD-B5F9-F4C28D799BB7}"/>
              </a:ext>
            </a:extLst>
          </p:cNvPr>
          <p:cNvPicPr>
            <a:picLocks noChangeAspect="1"/>
          </p:cNvPicPr>
          <p:nvPr/>
        </p:nvPicPr>
        <p:blipFill>
          <a:blip r:embed="rId6"/>
          <a:stretch>
            <a:fillRect/>
          </a:stretch>
        </p:blipFill>
        <p:spPr>
          <a:xfrm>
            <a:off x="5963888" y="2534893"/>
            <a:ext cx="2970056" cy="2829498"/>
          </a:xfrm>
          <a:prstGeom prst="rect">
            <a:avLst/>
          </a:prstGeom>
        </p:spPr>
      </p:pic>
    </p:spTree>
    <p:extLst>
      <p:ext uri="{BB962C8B-B14F-4D97-AF65-F5344CB8AC3E}">
        <p14:creationId xmlns:p14="http://schemas.microsoft.com/office/powerpoint/2010/main" val="1393154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59" y="575356"/>
            <a:ext cx="5185453" cy="584910"/>
          </a:xfrm>
        </p:spPr>
        <p:txBody>
          <a:bodyPr>
            <a:normAutofit/>
          </a:bodyPr>
          <a:lstStyle/>
          <a:p>
            <a:pPr marL="0" indent="0" algn="just">
              <a:buNone/>
            </a:pPr>
            <a:r>
              <a:rPr lang="en-US" altLang="zh-TW" sz="2400" b="1" u="sng" dirty="0">
                <a:solidFill>
                  <a:srgbClr val="002060"/>
                </a:solidFill>
                <a:latin typeface="Bookman Old Style" panose="02050604050505020204" pitchFamily="18" charset="0"/>
              </a:rPr>
              <a:t>HARMONICS</a:t>
            </a:r>
            <a:endParaRPr lang="en-US" altLang="zh-TW" sz="1800" b="1" u="sng" dirty="0">
              <a:solidFill>
                <a:srgbClr val="002060"/>
              </a:solidFill>
              <a:latin typeface="Bookman Old Style" panose="02050604050505020204" pitchFamily="18" charset="0"/>
            </a:endParaRPr>
          </a:p>
          <a:p>
            <a:pPr marL="0" indent="0" algn="just">
              <a:buNone/>
            </a:pPr>
            <a:endParaRPr lang="en-US" altLang="zh-TW" sz="2400" b="1" dirty="0">
              <a:latin typeface="Bookman Old Style" panose="02050604050505020204" pitchFamily="18" charset="0"/>
            </a:endParaRPr>
          </a:p>
          <a:p>
            <a:pPr marL="0" indent="0" algn="just">
              <a:buNone/>
            </a:pPr>
            <a:endParaRPr lang="en-US" altLang="zh-TW" sz="2400" b="1" dirty="0">
              <a:latin typeface="Bookman Old Style" panose="0205060405050502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pic>
        <p:nvPicPr>
          <p:cNvPr id="10" name="Picture 9">
            <a:extLst>
              <a:ext uri="{FF2B5EF4-FFF2-40B4-BE49-F238E27FC236}">
                <a16:creationId xmlns:a16="http://schemas.microsoft.com/office/drawing/2014/main" id="{B89CBA6E-9269-416E-B91A-28689E9028F3}"/>
              </a:ext>
            </a:extLst>
          </p:cNvPr>
          <p:cNvPicPr>
            <a:picLocks noChangeAspect="1"/>
          </p:cNvPicPr>
          <p:nvPr/>
        </p:nvPicPr>
        <p:blipFill>
          <a:blip r:embed="rId4"/>
          <a:stretch>
            <a:fillRect/>
          </a:stretch>
        </p:blipFill>
        <p:spPr>
          <a:xfrm>
            <a:off x="611559" y="1106656"/>
            <a:ext cx="2938111" cy="2125442"/>
          </a:xfrm>
          <a:prstGeom prst="rect">
            <a:avLst/>
          </a:prstGeom>
        </p:spPr>
      </p:pic>
      <p:pic>
        <p:nvPicPr>
          <p:cNvPr id="11" name="Picture 10">
            <a:extLst>
              <a:ext uri="{FF2B5EF4-FFF2-40B4-BE49-F238E27FC236}">
                <a16:creationId xmlns:a16="http://schemas.microsoft.com/office/drawing/2014/main" id="{B73FF46F-D4A6-478F-B92A-17DEB90121C0}"/>
              </a:ext>
            </a:extLst>
          </p:cNvPr>
          <p:cNvPicPr>
            <a:picLocks noChangeAspect="1"/>
          </p:cNvPicPr>
          <p:nvPr/>
        </p:nvPicPr>
        <p:blipFill>
          <a:blip r:embed="rId5"/>
          <a:stretch>
            <a:fillRect/>
          </a:stretch>
        </p:blipFill>
        <p:spPr>
          <a:xfrm>
            <a:off x="323528" y="3320095"/>
            <a:ext cx="2605273" cy="2639780"/>
          </a:xfrm>
          <a:prstGeom prst="rect">
            <a:avLst/>
          </a:prstGeom>
        </p:spPr>
      </p:pic>
      <p:pic>
        <p:nvPicPr>
          <p:cNvPr id="12" name="Picture 11">
            <a:extLst>
              <a:ext uri="{FF2B5EF4-FFF2-40B4-BE49-F238E27FC236}">
                <a16:creationId xmlns:a16="http://schemas.microsoft.com/office/drawing/2014/main" id="{D5DA24EB-DF77-43E1-9C43-B0FAB3187F3D}"/>
              </a:ext>
            </a:extLst>
          </p:cNvPr>
          <p:cNvPicPr>
            <a:picLocks noChangeAspect="1"/>
          </p:cNvPicPr>
          <p:nvPr/>
        </p:nvPicPr>
        <p:blipFill>
          <a:blip r:embed="rId6"/>
          <a:stretch>
            <a:fillRect/>
          </a:stretch>
        </p:blipFill>
        <p:spPr>
          <a:xfrm>
            <a:off x="4129409" y="1122765"/>
            <a:ext cx="3335206" cy="2639780"/>
          </a:xfrm>
          <a:prstGeom prst="rect">
            <a:avLst/>
          </a:prstGeom>
        </p:spPr>
      </p:pic>
      <p:pic>
        <p:nvPicPr>
          <p:cNvPr id="17" name="Picture 16">
            <a:extLst>
              <a:ext uri="{FF2B5EF4-FFF2-40B4-BE49-F238E27FC236}">
                <a16:creationId xmlns:a16="http://schemas.microsoft.com/office/drawing/2014/main" id="{8F1E1792-E693-4375-BC3E-C6007F65E131}"/>
              </a:ext>
            </a:extLst>
          </p:cNvPr>
          <p:cNvPicPr>
            <a:picLocks noChangeAspect="1"/>
          </p:cNvPicPr>
          <p:nvPr/>
        </p:nvPicPr>
        <p:blipFill>
          <a:blip r:embed="rId7"/>
          <a:stretch>
            <a:fillRect/>
          </a:stretch>
        </p:blipFill>
        <p:spPr>
          <a:xfrm>
            <a:off x="3357228" y="3822890"/>
            <a:ext cx="2857973" cy="2169378"/>
          </a:xfrm>
          <a:prstGeom prst="rect">
            <a:avLst/>
          </a:prstGeom>
        </p:spPr>
      </p:pic>
      <p:pic>
        <p:nvPicPr>
          <p:cNvPr id="18" name="Picture 17">
            <a:extLst>
              <a:ext uri="{FF2B5EF4-FFF2-40B4-BE49-F238E27FC236}">
                <a16:creationId xmlns:a16="http://schemas.microsoft.com/office/drawing/2014/main" id="{EDDC95F6-358C-43E6-815D-8EB1FD0782DB}"/>
              </a:ext>
            </a:extLst>
          </p:cNvPr>
          <p:cNvPicPr>
            <a:picLocks noChangeAspect="1"/>
          </p:cNvPicPr>
          <p:nvPr/>
        </p:nvPicPr>
        <p:blipFill>
          <a:blip r:embed="rId8"/>
          <a:stretch>
            <a:fillRect/>
          </a:stretch>
        </p:blipFill>
        <p:spPr>
          <a:xfrm>
            <a:off x="6372200" y="3933469"/>
            <a:ext cx="2685716" cy="1970726"/>
          </a:xfrm>
          <a:prstGeom prst="rect">
            <a:avLst/>
          </a:prstGeom>
        </p:spPr>
      </p:pic>
    </p:spTree>
    <p:extLst>
      <p:ext uri="{BB962C8B-B14F-4D97-AF65-F5344CB8AC3E}">
        <p14:creationId xmlns:p14="http://schemas.microsoft.com/office/powerpoint/2010/main" val="13097667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59" y="575356"/>
            <a:ext cx="5185453" cy="584910"/>
          </a:xfrm>
        </p:spPr>
        <p:txBody>
          <a:bodyPr>
            <a:normAutofit/>
          </a:bodyPr>
          <a:lstStyle/>
          <a:p>
            <a:pPr marL="0" indent="0" algn="just">
              <a:buNone/>
            </a:pPr>
            <a:r>
              <a:rPr lang="en-US" altLang="zh-TW" sz="2400" b="1" u="sng" dirty="0">
                <a:solidFill>
                  <a:srgbClr val="002060"/>
                </a:solidFill>
                <a:latin typeface="Bookman Old Style" panose="02050604050505020204" pitchFamily="18" charset="0"/>
              </a:rPr>
              <a:t>HARMONICS</a:t>
            </a:r>
            <a:endParaRPr lang="en-US" altLang="zh-TW" sz="1800" b="1" u="sng" dirty="0">
              <a:solidFill>
                <a:srgbClr val="002060"/>
              </a:solidFill>
              <a:latin typeface="Bookman Old Style" panose="02050604050505020204" pitchFamily="18" charset="0"/>
            </a:endParaRPr>
          </a:p>
          <a:p>
            <a:pPr marL="0" indent="0" algn="just">
              <a:buNone/>
            </a:pPr>
            <a:endParaRPr lang="en-US" altLang="zh-TW" sz="2400" b="1" dirty="0">
              <a:latin typeface="Bookman Old Style" panose="02050604050505020204" pitchFamily="18" charset="0"/>
            </a:endParaRPr>
          </a:p>
          <a:p>
            <a:pPr marL="0" indent="0" algn="just">
              <a:buNone/>
            </a:pPr>
            <a:endParaRPr lang="en-US" altLang="zh-TW" sz="2400" b="1" dirty="0">
              <a:latin typeface="Bookman Old Style" panose="0205060405050502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pic>
        <p:nvPicPr>
          <p:cNvPr id="13" name="Picture 12">
            <a:extLst>
              <a:ext uri="{FF2B5EF4-FFF2-40B4-BE49-F238E27FC236}">
                <a16:creationId xmlns:a16="http://schemas.microsoft.com/office/drawing/2014/main" id="{977EA2BE-C7FF-40DD-B7DA-768E6CA0A508}"/>
              </a:ext>
            </a:extLst>
          </p:cNvPr>
          <p:cNvPicPr>
            <a:picLocks noChangeAspect="1"/>
          </p:cNvPicPr>
          <p:nvPr/>
        </p:nvPicPr>
        <p:blipFill>
          <a:blip r:embed="rId4"/>
          <a:stretch>
            <a:fillRect/>
          </a:stretch>
        </p:blipFill>
        <p:spPr>
          <a:xfrm>
            <a:off x="467544" y="1142506"/>
            <a:ext cx="3556143" cy="2206048"/>
          </a:xfrm>
          <a:prstGeom prst="rect">
            <a:avLst/>
          </a:prstGeom>
        </p:spPr>
      </p:pic>
      <p:pic>
        <p:nvPicPr>
          <p:cNvPr id="14" name="Picture 13">
            <a:extLst>
              <a:ext uri="{FF2B5EF4-FFF2-40B4-BE49-F238E27FC236}">
                <a16:creationId xmlns:a16="http://schemas.microsoft.com/office/drawing/2014/main" id="{5AF3558F-9D0A-45F8-B914-24D75C677C79}"/>
              </a:ext>
            </a:extLst>
          </p:cNvPr>
          <p:cNvPicPr>
            <a:picLocks noChangeAspect="1"/>
          </p:cNvPicPr>
          <p:nvPr/>
        </p:nvPicPr>
        <p:blipFill>
          <a:blip r:embed="rId5"/>
          <a:stretch>
            <a:fillRect/>
          </a:stretch>
        </p:blipFill>
        <p:spPr>
          <a:xfrm>
            <a:off x="4436764" y="1297267"/>
            <a:ext cx="4503826" cy="1914286"/>
          </a:xfrm>
          <a:prstGeom prst="rect">
            <a:avLst/>
          </a:prstGeom>
        </p:spPr>
      </p:pic>
      <p:pic>
        <p:nvPicPr>
          <p:cNvPr id="15" name="Picture 14">
            <a:extLst>
              <a:ext uri="{FF2B5EF4-FFF2-40B4-BE49-F238E27FC236}">
                <a16:creationId xmlns:a16="http://schemas.microsoft.com/office/drawing/2014/main" id="{08CCF44F-5B0E-4DEE-B043-277E4B55E03F}"/>
              </a:ext>
            </a:extLst>
          </p:cNvPr>
          <p:cNvPicPr>
            <a:picLocks noChangeAspect="1"/>
          </p:cNvPicPr>
          <p:nvPr/>
        </p:nvPicPr>
        <p:blipFill>
          <a:blip r:embed="rId6"/>
          <a:stretch>
            <a:fillRect/>
          </a:stretch>
        </p:blipFill>
        <p:spPr>
          <a:xfrm>
            <a:off x="441565" y="3397968"/>
            <a:ext cx="3995199" cy="2493822"/>
          </a:xfrm>
          <a:prstGeom prst="rect">
            <a:avLst/>
          </a:prstGeom>
        </p:spPr>
      </p:pic>
      <p:pic>
        <p:nvPicPr>
          <p:cNvPr id="16" name="Picture 15">
            <a:extLst>
              <a:ext uri="{FF2B5EF4-FFF2-40B4-BE49-F238E27FC236}">
                <a16:creationId xmlns:a16="http://schemas.microsoft.com/office/drawing/2014/main" id="{0E4D2009-2D78-498A-99AA-DE12E6E1CCDE}"/>
              </a:ext>
            </a:extLst>
          </p:cNvPr>
          <p:cNvPicPr>
            <a:picLocks noChangeAspect="1"/>
          </p:cNvPicPr>
          <p:nvPr/>
        </p:nvPicPr>
        <p:blipFill>
          <a:blip r:embed="rId7"/>
          <a:stretch>
            <a:fillRect/>
          </a:stretch>
        </p:blipFill>
        <p:spPr>
          <a:xfrm>
            <a:off x="4081981" y="3646448"/>
            <a:ext cx="4858609" cy="2099155"/>
          </a:xfrm>
          <a:prstGeom prst="rect">
            <a:avLst/>
          </a:prstGeom>
        </p:spPr>
      </p:pic>
    </p:spTree>
    <p:extLst>
      <p:ext uri="{BB962C8B-B14F-4D97-AF65-F5344CB8AC3E}">
        <p14:creationId xmlns:p14="http://schemas.microsoft.com/office/powerpoint/2010/main" val="1809499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59" y="575356"/>
            <a:ext cx="5185453" cy="584910"/>
          </a:xfrm>
        </p:spPr>
        <p:txBody>
          <a:bodyPr>
            <a:normAutofit/>
          </a:bodyPr>
          <a:lstStyle/>
          <a:p>
            <a:pPr marL="0" indent="0" algn="just">
              <a:buNone/>
            </a:pPr>
            <a:r>
              <a:rPr lang="en-US" altLang="zh-TW" sz="2400" b="1" u="sng" dirty="0">
                <a:solidFill>
                  <a:srgbClr val="002060"/>
                </a:solidFill>
                <a:latin typeface="Bookman Old Style" panose="02050604050505020204" pitchFamily="18" charset="0"/>
              </a:rPr>
              <a:t>NON-PERIODIC SIGNALS</a:t>
            </a:r>
            <a:endParaRPr lang="en-US" altLang="zh-TW" sz="1800" b="1" u="sng" dirty="0">
              <a:solidFill>
                <a:srgbClr val="002060"/>
              </a:solidFill>
              <a:latin typeface="Bookman Old Style" panose="02050604050505020204" pitchFamily="18" charset="0"/>
            </a:endParaRPr>
          </a:p>
          <a:p>
            <a:pPr marL="0" indent="0" algn="just">
              <a:buNone/>
            </a:pPr>
            <a:endParaRPr lang="en-US" altLang="zh-TW" sz="2400" b="1" dirty="0">
              <a:latin typeface="Bookman Old Style" panose="02050604050505020204" pitchFamily="18" charset="0"/>
            </a:endParaRPr>
          </a:p>
          <a:p>
            <a:pPr marL="0" indent="0" algn="just">
              <a:buNone/>
            </a:pPr>
            <a:endParaRPr lang="en-US" altLang="zh-TW" sz="2400" b="1" dirty="0">
              <a:latin typeface="Bookman Old Style" panose="0205060405050502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sp>
        <p:nvSpPr>
          <p:cNvPr id="10" name="Content Placeholder 2"/>
          <p:cNvSpPr txBox="1">
            <a:spLocks/>
          </p:cNvSpPr>
          <p:nvPr/>
        </p:nvSpPr>
        <p:spPr>
          <a:xfrm>
            <a:off x="611558" y="1830524"/>
            <a:ext cx="7776865" cy="115212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US" sz="1800" dirty="0">
                <a:latin typeface="Bookman Old Style" panose="02050604050505020204" pitchFamily="18" charset="0"/>
              </a:rPr>
              <a:t>A </a:t>
            </a:r>
            <a:r>
              <a:rPr lang="en-US" sz="1800" b="1" dirty="0">
                <a:latin typeface="Bookman Old Style" panose="02050604050505020204" pitchFamily="18" charset="0"/>
              </a:rPr>
              <a:t>non</a:t>
            </a:r>
            <a:r>
              <a:rPr lang="en-US" sz="1800" dirty="0">
                <a:latin typeface="Bookman Old Style" panose="02050604050505020204" pitchFamily="18" charset="0"/>
              </a:rPr>
              <a:t>-</a:t>
            </a:r>
            <a:r>
              <a:rPr lang="en-US" sz="1800" b="1" dirty="0">
                <a:latin typeface="Bookman Old Style" panose="02050604050505020204" pitchFamily="18" charset="0"/>
              </a:rPr>
              <a:t>periodic signal</a:t>
            </a:r>
            <a:r>
              <a:rPr lang="en-US" sz="1800" dirty="0">
                <a:latin typeface="Bookman Old Style" panose="02050604050505020204" pitchFamily="18" charset="0"/>
              </a:rPr>
              <a:t> is any </a:t>
            </a:r>
            <a:r>
              <a:rPr lang="en-US" sz="1800" b="1" dirty="0">
                <a:latin typeface="Bookman Old Style" panose="02050604050505020204" pitchFamily="18" charset="0"/>
              </a:rPr>
              <a:t>signal</a:t>
            </a:r>
            <a:r>
              <a:rPr lang="en-US" sz="1800" dirty="0">
                <a:latin typeface="Bookman Old Style" panose="02050604050505020204" pitchFamily="18" charset="0"/>
              </a:rPr>
              <a:t> that does not repeat itself after any period of time, however large that period may be. Most of the </a:t>
            </a:r>
            <a:r>
              <a:rPr lang="en-US" sz="1800" b="1" dirty="0">
                <a:latin typeface="Bookman Old Style" panose="02050604050505020204" pitchFamily="18" charset="0"/>
              </a:rPr>
              <a:t>signals</a:t>
            </a:r>
            <a:r>
              <a:rPr lang="en-US" sz="1800" dirty="0">
                <a:latin typeface="Bookman Old Style" panose="02050604050505020204" pitchFamily="18" charset="0"/>
              </a:rPr>
              <a:t> we come across in real life are </a:t>
            </a:r>
            <a:r>
              <a:rPr lang="en-US" sz="1800" b="1" dirty="0">
                <a:latin typeface="Bookman Old Style" panose="02050604050505020204" pitchFamily="18" charset="0"/>
              </a:rPr>
              <a:t>non</a:t>
            </a:r>
            <a:r>
              <a:rPr lang="en-US" sz="1800" dirty="0">
                <a:latin typeface="Bookman Old Style" panose="02050604050505020204" pitchFamily="18" charset="0"/>
              </a:rPr>
              <a:t>-</a:t>
            </a:r>
            <a:r>
              <a:rPr lang="en-US" sz="1800" b="1" dirty="0">
                <a:latin typeface="Bookman Old Style" panose="02050604050505020204" pitchFamily="18" charset="0"/>
              </a:rPr>
              <a:t>periodic</a:t>
            </a:r>
            <a:r>
              <a:rPr lang="en-US" sz="1800" dirty="0">
                <a:latin typeface="Bookman Old Style" panose="02050604050505020204" pitchFamily="18" charset="0"/>
              </a:rPr>
              <a:t>. For example, speech is a </a:t>
            </a:r>
            <a:r>
              <a:rPr lang="en-US" sz="1800" b="1" dirty="0">
                <a:latin typeface="Bookman Old Style" panose="02050604050505020204" pitchFamily="18" charset="0"/>
              </a:rPr>
              <a:t>non</a:t>
            </a:r>
            <a:r>
              <a:rPr lang="en-US" sz="1800" dirty="0">
                <a:latin typeface="Bookman Old Style" panose="02050604050505020204" pitchFamily="18" charset="0"/>
              </a:rPr>
              <a:t>-</a:t>
            </a:r>
            <a:r>
              <a:rPr lang="en-US" sz="1800" b="1" dirty="0">
                <a:latin typeface="Bookman Old Style" panose="02050604050505020204" pitchFamily="18" charset="0"/>
              </a:rPr>
              <a:t>periodic signal</a:t>
            </a:r>
            <a:r>
              <a:rPr lang="en-US" sz="1800" dirty="0">
                <a:latin typeface="Bookman Old Style" panose="02050604050505020204" pitchFamily="18" charset="0"/>
              </a:rPr>
              <a:t>.</a:t>
            </a:r>
            <a:endParaRPr lang="en-US" altLang="zh-TW" sz="1050" dirty="0">
              <a:latin typeface="Bookman Old Style" panose="02050604050505020204" pitchFamily="18" charset="0"/>
            </a:endParaRPr>
          </a:p>
        </p:txBody>
      </p:sp>
      <p:sp>
        <p:nvSpPr>
          <p:cNvPr id="12" name="Content Placeholder 2"/>
          <p:cNvSpPr txBox="1">
            <a:spLocks/>
          </p:cNvSpPr>
          <p:nvPr/>
        </p:nvSpPr>
        <p:spPr>
          <a:xfrm>
            <a:off x="611309" y="3556909"/>
            <a:ext cx="7776865" cy="1487499"/>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lnSpc>
                <a:spcPct val="100000"/>
              </a:lnSpc>
              <a:buNone/>
            </a:pPr>
            <a:r>
              <a:rPr lang="en-GB" sz="1600" dirty="0">
                <a:latin typeface="Bookman Old Style" panose="02050604050505020204" pitchFamily="18" charset="0"/>
                <a:cs typeface="Times New Roman" panose="02020603050405020304" pitchFamily="18" charset="0"/>
              </a:rPr>
              <a:t>Run and listen to the examples in chap03.ipynb, which is in the repository for this book, and also available at http://tinyurl.com/thinkdsp03. In the leakage example, try replacing the Hamming window with one of the other windows provided by NumPy, and see what effect they have on leakage. See http://docs.scipy.org/doc/numpy/reference/routines. window.html</a:t>
            </a:r>
          </a:p>
        </p:txBody>
      </p:sp>
    </p:spTree>
    <p:extLst>
      <p:ext uri="{BB962C8B-B14F-4D97-AF65-F5344CB8AC3E}">
        <p14:creationId xmlns:p14="http://schemas.microsoft.com/office/powerpoint/2010/main" val="35057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59" y="575356"/>
            <a:ext cx="5185453" cy="584910"/>
          </a:xfrm>
        </p:spPr>
        <p:txBody>
          <a:bodyPr>
            <a:normAutofit/>
          </a:bodyPr>
          <a:lstStyle/>
          <a:p>
            <a:pPr marL="0" indent="0" algn="just">
              <a:buNone/>
            </a:pPr>
            <a:r>
              <a:rPr lang="en-US" altLang="zh-TW" sz="2400" b="1" u="sng" dirty="0">
                <a:solidFill>
                  <a:srgbClr val="002060"/>
                </a:solidFill>
                <a:latin typeface="Bookman Old Style" panose="02050604050505020204" pitchFamily="18" charset="0"/>
              </a:rPr>
              <a:t>NON-PERIODIC SIGNALS</a:t>
            </a:r>
            <a:endParaRPr lang="en-US" altLang="zh-TW" sz="1800" b="1" u="sng" dirty="0">
              <a:solidFill>
                <a:srgbClr val="002060"/>
              </a:solidFill>
              <a:latin typeface="Bookman Old Style" panose="02050604050505020204" pitchFamily="18" charset="0"/>
            </a:endParaRPr>
          </a:p>
          <a:p>
            <a:pPr marL="0" indent="0" algn="just">
              <a:buNone/>
            </a:pPr>
            <a:endParaRPr lang="en-US" altLang="zh-TW" sz="2400" b="1" dirty="0">
              <a:latin typeface="Bookman Old Style" panose="02050604050505020204" pitchFamily="18" charset="0"/>
            </a:endParaRPr>
          </a:p>
          <a:p>
            <a:pPr marL="0" indent="0" algn="just">
              <a:buNone/>
            </a:pPr>
            <a:endParaRPr lang="en-US" altLang="zh-TW" sz="2400" b="1" dirty="0">
              <a:latin typeface="Bookman Old Style" panose="0205060405050502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pic>
        <p:nvPicPr>
          <p:cNvPr id="8" name="Picture 7">
            <a:extLst>
              <a:ext uri="{FF2B5EF4-FFF2-40B4-BE49-F238E27FC236}">
                <a16:creationId xmlns:a16="http://schemas.microsoft.com/office/drawing/2014/main" id="{AE309441-7811-4E74-8E67-3A07AF8EE4B6}"/>
              </a:ext>
            </a:extLst>
          </p:cNvPr>
          <p:cNvPicPr>
            <a:picLocks noChangeAspect="1"/>
          </p:cNvPicPr>
          <p:nvPr/>
        </p:nvPicPr>
        <p:blipFill>
          <a:blip r:embed="rId4"/>
          <a:stretch>
            <a:fillRect/>
          </a:stretch>
        </p:blipFill>
        <p:spPr>
          <a:xfrm>
            <a:off x="252614" y="3716008"/>
            <a:ext cx="4314367" cy="2239742"/>
          </a:xfrm>
          <a:prstGeom prst="rect">
            <a:avLst/>
          </a:prstGeom>
        </p:spPr>
      </p:pic>
      <p:pic>
        <p:nvPicPr>
          <p:cNvPr id="9" name="Picture 8">
            <a:extLst>
              <a:ext uri="{FF2B5EF4-FFF2-40B4-BE49-F238E27FC236}">
                <a16:creationId xmlns:a16="http://schemas.microsoft.com/office/drawing/2014/main" id="{A45789ED-ED89-4CDD-8E46-BC11AE66BC7F}"/>
              </a:ext>
            </a:extLst>
          </p:cNvPr>
          <p:cNvPicPr>
            <a:picLocks noChangeAspect="1"/>
          </p:cNvPicPr>
          <p:nvPr/>
        </p:nvPicPr>
        <p:blipFill>
          <a:blip r:embed="rId5"/>
          <a:stretch>
            <a:fillRect/>
          </a:stretch>
        </p:blipFill>
        <p:spPr>
          <a:xfrm>
            <a:off x="4788024" y="1326661"/>
            <a:ext cx="3694731" cy="1173950"/>
          </a:xfrm>
          <a:prstGeom prst="rect">
            <a:avLst/>
          </a:prstGeom>
        </p:spPr>
      </p:pic>
      <p:pic>
        <p:nvPicPr>
          <p:cNvPr id="11" name="Picture 10">
            <a:extLst>
              <a:ext uri="{FF2B5EF4-FFF2-40B4-BE49-F238E27FC236}">
                <a16:creationId xmlns:a16="http://schemas.microsoft.com/office/drawing/2014/main" id="{F0998059-BF24-4131-BDB9-3101796AF7DE}"/>
              </a:ext>
            </a:extLst>
          </p:cNvPr>
          <p:cNvPicPr>
            <a:picLocks noChangeAspect="1"/>
          </p:cNvPicPr>
          <p:nvPr/>
        </p:nvPicPr>
        <p:blipFill>
          <a:blip r:embed="rId6"/>
          <a:stretch>
            <a:fillRect/>
          </a:stretch>
        </p:blipFill>
        <p:spPr>
          <a:xfrm>
            <a:off x="252614" y="1326661"/>
            <a:ext cx="3742228" cy="2403318"/>
          </a:xfrm>
          <a:prstGeom prst="rect">
            <a:avLst/>
          </a:prstGeom>
        </p:spPr>
      </p:pic>
      <p:pic>
        <p:nvPicPr>
          <p:cNvPr id="13" name="Picture 12">
            <a:extLst>
              <a:ext uri="{FF2B5EF4-FFF2-40B4-BE49-F238E27FC236}">
                <a16:creationId xmlns:a16="http://schemas.microsoft.com/office/drawing/2014/main" id="{8AE82D91-E353-4D77-BCCA-A0BCB88324C5}"/>
              </a:ext>
            </a:extLst>
          </p:cNvPr>
          <p:cNvPicPr>
            <a:picLocks noChangeAspect="1"/>
          </p:cNvPicPr>
          <p:nvPr/>
        </p:nvPicPr>
        <p:blipFill>
          <a:blip r:embed="rId7"/>
          <a:stretch>
            <a:fillRect/>
          </a:stretch>
        </p:blipFill>
        <p:spPr>
          <a:xfrm>
            <a:off x="4564899" y="2667006"/>
            <a:ext cx="4391059" cy="3339270"/>
          </a:xfrm>
          <a:prstGeom prst="rect">
            <a:avLst/>
          </a:prstGeom>
        </p:spPr>
      </p:pic>
    </p:spTree>
    <p:extLst>
      <p:ext uri="{BB962C8B-B14F-4D97-AF65-F5344CB8AC3E}">
        <p14:creationId xmlns:p14="http://schemas.microsoft.com/office/powerpoint/2010/main" val="3950908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59" y="575356"/>
            <a:ext cx="5185453" cy="584910"/>
          </a:xfrm>
        </p:spPr>
        <p:txBody>
          <a:bodyPr>
            <a:normAutofit/>
          </a:bodyPr>
          <a:lstStyle/>
          <a:p>
            <a:pPr marL="0" indent="0" algn="just">
              <a:buNone/>
            </a:pPr>
            <a:r>
              <a:rPr lang="en-US" altLang="zh-TW" sz="2400" b="1" u="sng" dirty="0">
                <a:solidFill>
                  <a:srgbClr val="002060"/>
                </a:solidFill>
                <a:latin typeface="Bookman Old Style" panose="02050604050505020204" pitchFamily="18" charset="0"/>
              </a:rPr>
              <a:t>NOISE</a:t>
            </a:r>
            <a:endParaRPr lang="en-US" altLang="zh-TW" sz="2400" b="1" dirty="0">
              <a:latin typeface="Bookman Old Style" panose="0205060405050502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328" y="138336"/>
            <a:ext cx="1152128" cy="1152128"/>
          </a:xfrm>
          <a:prstGeom prst="rect">
            <a:avLst/>
          </a:prstGeom>
        </p:spPr>
      </p:pic>
      <p:sp>
        <p:nvSpPr>
          <p:cNvPr id="5" name="Rectangle 4"/>
          <p:cNvSpPr/>
          <p:nvPr/>
        </p:nvSpPr>
        <p:spPr>
          <a:xfrm>
            <a:off x="-36512" y="6021288"/>
            <a:ext cx="9180512" cy="83124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a:r>
              <a:rPr lang="en-US" altLang="zh-TW" sz="1600" dirty="0">
                <a:latin typeface="Century Gothic" panose="020B0502020202020204" pitchFamily="34" charset="0"/>
              </a:rPr>
              <a:t>Chang Gung University,</a:t>
            </a:r>
          </a:p>
          <a:p>
            <a:pPr lvl="3"/>
            <a:r>
              <a:rPr lang="en-US" altLang="zh-TW" sz="1600" dirty="0">
                <a:latin typeface="Century Gothic" panose="020B0502020202020204" pitchFamily="34" charset="0"/>
              </a:rPr>
              <a:t>No.259, </a:t>
            </a:r>
            <a:r>
              <a:rPr lang="en-US" altLang="zh-TW" sz="1600" dirty="0" err="1">
                <a:latin typeface="Century Gothic" panose="020B0502020202020204" pitchFamily="34" charset="0"/>
              </a:rPr>
              <a:t>Wenhua</a:t>
            </a:r>
            <a:r>
              <a:rPr lang="en-US" altLang="zh-TW" sz="1600" dirty="0">
                <a:latin typeface="Century Gothic" panose="020B0502020202020204" pitchFamily="34" charset="0"/>
              </a:rPr>
              <a:t> 1st Rd., </a:t>
            </a:r>
            <a:r>
              <a:rPr lang="en-US" altLang="zh-TW" sz="1600" dirty="0" err="1">
                <a:latin typeface="Century Gothic" panose="020B0502020202020204" pitchFamily="34" charset="0"/>
              </a:rPr>
              <a:t>Guishan</a:t>
            </a:r>
            <a:r>
              <a:rPr lang="en-US" altLang="zh-TW" sz="1600" dirty="0">
                <a:latin typeface="Century Gothic" panose="020B0502020202020204" pitchFamily="34" charset="0"/>
              </a:rPr>
              <a:t> Dist., Taoyuan City 33302, Taiwan (R.O.C.)</a:t>
            </a:r>
            <a:endParaRPr lang="zh-TW" altLang="en-US" sz="1600" dirty="0">
              <a:latin typeface="Century Gothic" panose="020B0502020202020204"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6082699"/>
            <a:ext cx="1150735" cy="708421"/>
          </a:xfrm>
          <a:prstGeom prst="rect">
            <a:avLst/>
          </a:prstGeom>
        </p:spPr>
      </p:pic>
      <p:sp>
        <p:nvSpPr>
          <p:cNvPr id="10" name="Content Placeholder 2"/>
          <p:cNvSpPr txBox="1">
            <a:spLocks/>
          </p:cNvSpPr>
          <p:nvPr/>
        </p:nvSpPr>
        <p:spPr>
          <a:xfrm>
            <a:off x="611558" y="1830524"/>
            <a:ext cx="7776865" cy="325466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just">
              <a:buNone/>
            </a:pPr>
            <a:r>
              <a:rPr lang="en-US" sz="1800" dirty="0">
                <a:latin typeface="Bookman Old Style" panose="02050604050505020204" pitchFamily="18" charset="0"/>
              </a:rPr>
              <a:t>A Soft Murmur” is a web site that plays a mixture of natural noise sources, including rain, waves, wind, etc. At http://asoftmurmur. com/about/ you can find their list of recordings, most of which are at http://freesound.org. Download a few of these files and compute the spectrum of each signal. Does the power spectrum look like white noise, pink noise, or Brownian noise? How does the spectrum vary over time?</a:t>
            </a:r>
          </a:p>
        </p:txBody>
      </p:sp>
    </p:spTree>
    <p:extLst>
      <p:ext uri="{BB962C8B-B14F-4D97-AF65-F5344CB8AC3E}">
        <p14:creationId xmlns:p14="http://schemas.microsoft.com/office/powerpoint/2010/main" val="1507293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44163</TotalTime>
  <Words>2458</Words>
  <Application>Microsoft Office PowerPoint</Application>
  <PresentationFormat>On-screen Show (4:3)</PresentationFormat>
  <Paragraphs>228</Paragraphs>
  <Slides>36</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Lucida Grande</vt:lpstr>
      <vt:lpstr>Arial</vt:lpstr>
      <vt:lpstr>Arial Rounded MT Bold</vt:lpstr>
      <vt:lpstr>Bookman Old Style</vt:lpstr>
      <vt:lpstr>Bradley Hand ITC</vt:lpstr>
      <vt:lpstr>Calibri</vt:lpstr>
      <vt:lpstr>Calibri Light</vt:lpstr>
      <vt:lpstr>Calisto MT</vt:lpstr>
      <vt:lpstr>Century Gothic</vt:lpstr>
      <vt:lpstr>Times New Roman</vt:lpstr>
      <vt:lpstr>Trebuchet MS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SHASHANK</dc:creator>
  <cp:lastModifiedBy>SHASHANK MIS</cp:lastModifiedBy>
  <cp:revision>544</cp:revision>
  <cp:lastPrinted>2020-04-20T05:40:37Z</cp:lastPrinted>
  <dcterms:created xsi:type="dcterms:W3CDTF">2019-05-24T09:57:28Z</dcterms:created>
  <dcterms:modified xsi:type="dcterms:W3CDTF">2020-06-23T16:39:38Z</dcterms:modified>
</cp:coreProperties>
</file>